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58" r:id="rId4"/>
    <p:sldId id="257" r:id="rId5"/>
    <p:sldId id="275" r:id="rId6"/>
    <p:sldId id="276" r:id="rId7"/>
    <p:sldId id="263" r:id="rId8"/>
    <p:sldId id="267" r:id="rId9"/>
    <p:sldId id="260" r:id="rId10"/>
    <p:sldId id="277" r:id="rId11"/>
    <p:sldId id="272" r:id="rId12"/>
    <p:sldId id="273" r:id="rId13"/>
    <p:sldId id="274" r:id="rId14"/>
    <p:sldId id="261" r:id="rId15"/>
    <p:sldId id="262" r:id="rId16"/>
    <p:sldId id="268" r:id="rId17"/>
    <p:sldId id="279" r:id="rId18"/>
    <p:sldId id="269" r:id="rId19"/>
    <p:sldId id="270" r:id="rId20"/>
    <p:sldId id="289" r:id="rId21"/>
    <p:sldId id="281" r:id="rId22"/>
    <p:sldId id="287" r:id="rId23"/>
    <p:sldId id="288" r:id="rId24"/>
    <p:sldId id="284" r:id="rId25"/>
    <p:sldId id="285" r:id="rId26"/>
    <p:sldId id="282" r:id="rId27"/>
    <p:sldId id="286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3CC6C0-9B9F-4EB3-81AB-AAEA933D7C5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3F48F6-A0A0-49EF-B8E2-90589B7BC871}">
      <dgm:prSet/>
      <dgm:spPr/>
      <dgm:t>
        <a:bodyPr/>
        <a:lstStyle/>
        <a:p>
          <a:pPr rtl="0"/>
          <a:r>
            <a:rPr lang="ru-RU" b="1" baseline="0" dirty="0" smtClean="0"/>
            <a:t>Текущий контроль </a:t>
          </a:r>
          <a:r>
            <a:rPr lang="ru-RU" b="0" baseline="0" dirty="0" smtClean="0"/>
            <a:t>успеваемости обучающихся - это систематическая проверка учебных достижений учащихся.</a:t>
          </a:r>
          <a:endParaRPr lang="ru-RU" dirty="0"/>
        </a:p>
      </dgm:t>
    </dgm:pt>
    <dgm:pt modelId="{06FD8DE6-88EB-49EE-A557-709F7EC18A77}" type="parTrans" cxnId="{BB22059E-5E1F-4F5D-AB19-922C59AB8B5C}">
      <dgm:prSet/>
      <dgm:spPr/>
      <dgm:t>
        <a:bodyPr/>
        <a:lstStyle/>
        <a:p>
          <a:endParaRPr lang="ru-RU"/>
        </a:p>
      </dgm:t>
    </dgm:pt>
    <dgm:pt modelId="{185BCA9F-B292-4C5C-B304-AFAFDFA3442A}" type="sibTrans" cxnId="{BB22059E-5E1F-4F5D-AB19-922C59AB8B5C}">
      <dgm:prSet/>
      <dgm:spPr/>
      <dgm:t>
        <a:bodyPr/>
        <a:lstStyle/>
        <a:p>
          <a:endParaRPr lang="ru-RU"/>
        </a:p>
      </dgm:t>
    </dgm:pt>
    <dgm:pt modelId="{203034E3-16BE-4E50-AB3E-6F1C2D7B74A1}" type="pres">
      <dgm:prSet presAssocID="{4D3CC6C0-9B9F-4EB3-81AB-AAEA933D7C5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1062B9-7EC5-475C-BEE1-DD8E1179A38C}" type="pres">
      <dgm:prSet presAssocID="{1D3F48F6-A0A0-49EF-B8E2-90589B7BC871}" presName="linNode" presStyleCnt="0"/>
      <dgm:spPr/>
    </dgm:pt>
    <dgm:pt modelId="{E9B9D7B1-54C2-44A5-8517-B290F3065503}" type="pres">
      <dgm:prSet presAssocID="{1D3F48F6-A0A0-49EF-B8E2-90589B7BC871}" presName="parentText" presStyleLbl="node1" presStyleIdx="0" presStyleCnt="1" custScaleX="259887" custLinFactNeighborX="2537" custLinFactNeighborY="-398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80E8C7-C7E5-4ECB-A34C-2FCDF72DA303}" type="presOf" srcId="{4D3CC6C0-9B9F-4EB3-81AB-AAEA933D7C53}" destId="{203034E3-16BE-4E50-AB3E-6F1C2D7B74A1}" srcOrd="0" destOrd="0" presId="urn:microsoft.com/office/officeart/2005/8/layout/vList5"/>
    <dgm:cxn modelId="{CD40CF4B-BB3E-4604-AF63-3D02DDB7140A}" type="presOf" srcId="{1D3F48F6-A0A0-49EF-B8E2-90589B7BC871}" destId="{E9B9D7B1-54C2-44A5-8517-B290F3065503}" srcOrd="0" destOrd="0" presId="urn:microsoft.com/office/officeart/2005/8/layout/vList5"/>
    <dgm:cxn modelId="{BB22059E-5E1F-4F5D-AB19-922C59AB8B5C}" srcId="{4D3CC6C0-9B9F-4EB3-81AB-AAEA933D7C53}" destId="{1D3F48F6-A0A0-49EF-B8E2-90589B7BC871}" srcOrd="0" destOrd="0" parTransId="{06FD8DE6-88EB-49EE-A557-709F7EC18A77}" sibTransId="{185BCA9F-B292-4C5C-B304-AFAFDFA3442A}"/>
    <dgm:cxn modelId="{791E2764-7D99-4A94-8234-388C10341C71}" type="presParOf" srcId="{203034E3-16BE-4E50-AB3E-6F1C2D7B74A1}" destId="{D81062B9-7EC5-475C-BEE1-DD8E1179A38C}" srcOrd="0" destOrd="0" presId="urn:microsoft.com/office/officeart/2005/8/layout/vList5"/>
    <dgm:cxn modelId="{E0D018DF-EEAF-45BA-9E8D-6E0C9EDA2EF0}" type="presParOf" srcId="{D81062B9-7EC5-475C-BEE1-DD8E1179A38C}" destId="{E9B9D7B1-54C2-44A5-8517-B290F306550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A80972-5E7A-4C9C-AD0D-79B4360B2BA7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ru-RU"/>
        </a:p>
      </dgm:t>
    </dgm:pt>
    <dgm:pt modelId="{3A7FEDA5-4A10-4EB6-AF68-65C84AA44E91}">
      <dgm:prSet custT="1"/>
      <dgm:spPr/>
      <dgm:t>
        <a:bodyPr/>
        <a:lstStyle/>
        <a:p>
          <a:pPr algn="l" rtl="0"/>
          <a:r>
            <a:rPr lang="ru-RU" sz="3600" dirty="0" smtClean="0"/>
            <a:t>Виды: </a:t>
          </a:r>
          <a:endParaRPr lang="ru-RU" sz="3600" dirty="0"/>
        </a:p>
      </dgm:t>
    </dgm:pt>
    <dgm:pt modelId="{FCD2C675-6408-4D7D-A5CE-A6FF130E52CE}" type="parTrans" cxnId="{98EBA3E5-2C5F-4601-B035-C055637827BC}">
      <dgm:prSet/>
      <dgm:spPr/>
      <dgm:t>
        <a:bodyPr/>
        <a:lstStyle/>
        <a:p>
          <a:pPr algn="l"/>
          <a:endParaRPr lang="ru-RU" sz="3200"/>
        </a:p>
      </dgm:t>
    </dgm:pt>
    <dgm:pt modelId="{C004641E-AC27-41BB-B0E8-E0CD5F4D43DC}" type="sibTrans" cxnId="{98EBA3E5-2C5F-4601-B035-C055637827BC}">
      <dgm:prSet/>
      <dgm:spPr/>
      <dgm:t>
        <a:bodyPr/>
        <a:lstStyle/>
        <a:p>
          <a:pPr algn="l"/>
          <a:endParaRPr lang="ru-RU" sz="3200"/>
        </a:p>
      </dgm:t>
    </dgm:pt>
    <dgm:pt modelId="{C8AE4FDE-675F-4A58-8122-AED5ED4C51A2}">
      <dgm:prSet custT="1"/>
      <dgm:spPr/>
      <dgm:t>
        <a:bodyPr/>
        <a:lstStyle/>
        <a:p>
          <a:pPr algn="l" rtl="0"/>
          <a:r>
            <a:rPr lang="ru-RU" sz="3200" dirty="0" smtClean="0"/>
            <a:t>поурочный, </a:t>
          </a:r>
          <a:endParaRPr lang="ru-RU" sz="3200" dirty="0"/>
        </a:p>
      </dgm:t>
    </dgm:pt>
    <dgm:pt modelId="{DA362260-1C64-4B4F-9690-E1EFD24C361E}" type="parTrans" cxnId="{46A8E20F-B496-4F1C-9CDE-089979572A30}">
      <dgm:prSet/>
      <dgm:spPr/>
      <dgm:t>
        <a:bodyPr/>
        <a:lstStyle/>
        <a:p>
          <a:pPr algn="l"/>
          <a:endParaRPr lang="ru-RU" sz="3200"/>
        </a:p>
      </dgm:t>
    </dgm:pt>
    <dgm:pt modelId="{E8977C7A-3BA6-4390-8166-F750EBE10A3F}" type="sibTrans" cxnId="{46A8E20F-B496-4F1C-9CDE-089979572A30}">
      <dgm:prSet/>
      <dgm:spPr/>
      <dgm:t>
        <a:bodyPr/>
        <a:lstStyle/>
        <a:p>
          <a:pPr algn="l"/>
          <a:endParaRPr lang="ru-RU" sz="3200"/>
        </a:p>
      </dgm:t>
    </dgm:pt>
    <dgm:pt modelId="{D3277206-7066-4B94-AF94-7346CA5B97B6}">
      <dgm:prSet custT="1"/>
      <dgm:spPr/>
      <dgm:t>
        <a:bodyPr/>
        <a:lstStyle/>
        <a:p>
          <a:pPr algn="l" rtl="0"/>
          <a:r>
            <a:rPr lang="ru-RU" sz="3200" dirty="0" smtClean="0"/>
            <a:t>тематический.</a:t>
          </a:r>
          <a:endParaRPr lang="ru-RU" sz="3200" dirty="0"/>
        </a:p>
      </dgm:t>
    </dgm:pt>
    <dgm:pt modelId="{349BDADC-8681-48BE-B2FA-42A7F584B4B9}" type="parTrans" cxnId="{7A6EDBD2-D9A0-4948-8EF3-A1B9C93DFE15}">
      <dgm:prSet/>
      <dgm:spPr/>
      <dgm:t>
        <a:bodyPr/>
        <a:lstStyle/>
        <a:p>
          <a:pPr algn="l"/>
          <a:endParaRPr lang="ru-RU" sz="3200"/>
        </a:p>
      </dgm:t>
    </dgm:pt>
    <dgm:pt modelId="{B67B286B-2E02-4DBB-905B-DEA8CF80F920}" type="sibTrans" cxnId="{7A6EDBD2-D9A0-4948-8EF3-A1B9C93DFE15}">
      <dgm:prSet/>
      <dgm:spPr/>
      <dgm:t>
        <a:bodyPr/>
        <a:lstStyle/>
        <a:p>
          <a:pPr algn="l"/>
          <a:endParaRPr lang="ru-RU" sz="3200"/>
        </a:p>
      </dgm:t>
    </dgm:pt>
    <dgm:pt modelId="{1E4A055D-D859-4AD0-94F0-E7C401F74682}" type="pres">
      <dgm:prSet presAssocID="{8AA80972-5E7A-4C9C-AD0D-79B4360B2BA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F5E354-B06B-4F8C-9244-846FCB65D9CA}" type="pres">
      <dgm:prSet presAssocID="{3A7FEDA5-4A10-4EB6-AF68-65C84AA44E9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447CD4-08E1-4453-9629-BA5961905398}" type="pres">
      <dgm:prSet presAssocID="{C004641E-AC27-41BB-B0E8-E0CD5F4D43DC}" presName="spacer" presStyleCnt="0"/>
      <dgm:spPr/>
    </dgm:pt>
    <dgm:pt modelId="{D719A0E3-3B2A-472B-A6FB-35FA0AB2B2F4}" type="pres">
      <dgm:prSet presAssocID="{C8AE4FDE-675F-4A58-8122-AED5ED4C51A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295135-AD3C-470A-B1C9-A104BC5B526D}" type="pres">
      <dgm:prSet presAssocID="{E8977C7A-3BA6-4390-8166-F750EBE10A3F}" presName="spacer" presStyleCnt="0"/>
      <dgm:spPr/>
    </dgm:pt>
    <dgm:pt modelId="{B4912C0D-AA29-4892-9406-D64DDC7FBFB4}" type="pres">
      <dgm:prSet presAssocID="{D3277206-7066-4B94-AF94-7346CA5B97B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A8EF7F-903B-4793-AF6A-DE0E43BCDEC4}" type="presOf" srcId="{D3277206-7066-4B94-AF94-7346CA5B97B6}" destId="{B4912C0D-AA29-4892-9406-D64DDC7FBFB4}" srcOrd="0" destOrd="0" presId="urn:microsoft.com/office/officeart/2005/8/layout/vList2"/>
    <dgm:cxn modelId="{98EBA3E5-2C5F-4601-B035-C055637827BC}" srcId="{8AA80972-5E7A-4C9C-AD0D-79B4360B2BA7}" destId="{3A7FEDA5-4A10-4EB6-AF68-65C84AA44E91}" srcOrd="0" destOrd="0" parTransId="{FCD2C675-6408-4D7D-A5CE-A6FF130E52CE}" sibTransId="{C004641E-AC27-41BB-B0E8-E0CD5F4D43DC}"/>
    <dgm:cxn modelId="{D27DE38E-CD30-41B8-A64C-4B85B9BB05D6}" type="presOf" srcId="{C8AE4FDE-675F-4A58-8122-AED5ED4C51A2}" destId="{D719A0E3-3B2A-472B-A6FB-35FA0AB2B2F4}" srcOrd="0" destOrd="0" presId="urn:microsoft.com/office/officeart/2005/8/layout/vList2"/>
    <dgm:cxn modelId="{7A6EDBD2-D9A0-4948-8EF3-A1B9C93DFE15}" srcId="{8AA80972-5E7A-4C9C-AD0D-79B4360B2BA7}" destId="{D3277206-7066-4B94-AF94-7346CA5B97B6}" srcOrd="2" destOrd="0" parTransId="{349BDADC-8681-48BE-B2FA-42A7F584B4B9}" sibTransId="{B67B286B-2E02-4DBB-905B-DEA8CF80F920}"/>
    <dgm:cxn modelId="{CCCC6186-193F-42E4-AD2D-BDE117207338}" type="presOf" srcId="{8AA80972-5E7A-4C9C-AD0D-79B4360B2BA7}" destId="{1E4A055D-D859-4AD0-94F0-E7C401F74682}" srcOrd="0" destOrd="0" presId="urn:microsoft.com/office/officeart/2005/8/layout/vList2"/>
    <dgm:cxn modelId="{46A8E20F-B496-4F1C-9CDE-089979572A30}" srcId="{8AA80972-5E7A-4C9C-AD0D-79B4360B2BA7}" destId="{C8AE4FDE-675F-4A58-8122-AED5ED4C51A2}" srcOrd="1" destOrd="0" parTransId="{DA362260-1C64-4B4F-9690-E1EFD24C361E}" sibTransId="{E8977C7A-3BA6-4390-8166-F750EBE10A3F}"/>
    <dgm:cxn modelId="{3027192D-34F5-4F24-919B-3F2889867720}" type="presOf" srcId="{3A7FEDA5-4A10-4EB6-AF68-65C84AA44E91}" destId="{FEF5E354-B06B-4F8C-9244-846FCB65D9CA}" srcOrd="0" destOrd="0" presId="urn:microsoft.com/office/officeart/2005/8/layout/vList2"/>
    <dgm:cxn modelId="{E958103D-148C-4DC5-BE0B-5F7C2E5841BE}" type="presParOf" srcId="{1E4A055D-D859-4AD0-94F0-E7C401F74682}" destId="{FEF5E354-B06B-4F8C-9244-846FCB65D9CA}" srcOrd="0" destOrd="0" presId="urn:microsoft.com/office/officeart/2005/8/layout/vList2"/>
    <dgm:cxn modelId="{FE9A6958-391E-44AD-B5B0-8EE9CA8838D2}" type="presParOf" srcId="{1E4A055D-D859-4AD0-94F0-E7C401F74682}" destId="{3A447CD4-08E1-4453-9629-BA5961905398}" srcOrd="1" destOrd="0" presId="urn:microsoft.com/office/officeart/2005/8/layout/vList2"/>
    <dgm:cxn modelId="{F2629945-A081-4D61-9848-F6D5F2B683D1}" type="presParOf" srcId="{1E4A055D-D859-4AD0-94F0-E7C401F74682}" destId="{D719A0E3-3B2A-472B-A6FB-35FA0AB2B2F4}" srcOrd="2" destOrd="0" presId="urn:microsoft.com/office/officeart/2005/8/layout/vList2"/>
    <dgm:cxn modelId="{54870078-BC32-44B6-94FE-C7C27B460E2F}" type="presParOf" srcId="{1E4A055D-D859-4AD0-94F0-E7C401F74682}" destId="{EC295135-AD3C-470A-B1C9-A104BC5B526D}" srcOrd="3" destOrd="0" presId="urn:microsoft.com/office/officeart/2005/8/layout/vList2"/>
    <dgm:cxn modelId="{51E360CC-3DB2-4F3F-BD8E-0DEB543A2344}" type="presParOf" srcId="{1E4A055D-D859-4AD0-94F0-E7C401F74682}" destId="{B4912C0D-AA29-4892-9406-D64DDC7FBFB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0C81E7-BACB-4B8A-9C21-13D5C772C0DB}" type="doc">
      <dgm:prSet loTypeId="urn:microsoft.com/office/officeart/2005/8/layout/cycle3" loCatId="cycle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DB0AB55-108E-40E8-9479-E7502269098B}">
      <dgm:prSet custT="1"/>
      <dgm:spPr/>
      <dgm:t>
        <a:bodyPr/>
        <a:lstStyle/>
        <a:p>
          <a:pPr rtl="0"/>
          <a:r>
            <a:rPr lang="ru-RU" sz="2400" dirty="0" smtClean="0"/>
            <a:t>Отметки в четверти или полугодии, за четверть или полугодие – текущий контроль.</a:t>
          </a:r>
          <a:endParaRPr lang="ru-RU" sz="2400" dirty="0"/>
        </a:p>
      </dgm:t>
    </dgm:pt>
    <dgm:pt modelId="{5BF4E321-4BD5-4CEB-A318-9D67AA45B321}" type="parTrans" cxnId="{72FD23D8-13ED-4872-A484-9D6970691345}">
      <dgm:prSet/>
      <dgm:spPr/>
      <dgm:t>
        <a:bodyPr/>
        <a:lstStyle/>
        <a:p>
          <a:endParaRPr lang="ru-RU" sz="2000"/>
        </a:p>
      </dgm:t>
    </dgm:pt>
    <dgm:pt modelId="{6F700DE1-F458-49EA-800E-E6E19AB3EABF}" type="sibTrans" cxnId="{72FD23D8-13ED-4872-A484-9D6970691345}">
      <dgm:prSet/>
      <dgm:spPr/>
      <dgm:t>
        <a:bodyPr/>
        <a:lstStyle/>
        <a:p>
          <a:endParaRPr lang="ru-RU" sz="2000"/>
        </a:p>
      </dgm:t>
    </dgm:pt>
    <dgm:pt modelId="{819A622F-54AD-4D42-907B-522037F6D20A}">
      <dgm:prSet custT="1"/>
      <dgm:spPr/>
      <dgm:t>
        <a:bodyPr/>
        <a:lstStyle/>
        <a:p>
          <a:pPr rtl="0"/>
          <a:r>
            <a:rPr lang="ru-RU" sz="2400" dirty="0" smtClean="0"/>
            <a:t>Отметки за год во 2-11 классах – промежуточная аттестация.</a:t>
          </a:r>
          <a:endParaRPr lang="ru-RU" sz="2400" dirty="0"/>
        </a:p>
      </dgm:t>
    </dgm:pt>
    <dgm:pt modelId="{84C908BE-B3EC-4FEB-8B73-B8DECE27B04B}" type="parTrans" cxnId="{50711BBD-C99B-48A4-A11C-75FCC8C5ED88}">
      <dgm:prSet/>
      <dgm:spPr/>
      <dgm:t>
        <a:bodyPr/>
        <a:lstStyle/>
        <a:p>
          <a:endParaRPr lang="ru-RU" sz="2000"/>
        </a:p>
      </dgm:t>
    </dgm:pt>
    <dgm:pt modelId="{C4C0FE0E-F984-49D9-82EF-246385E64654}" type="sibTrans" cxnId="{50711BBD-C99B-48A4-A11C-75FCC8C5ED88}">
      <dgm:prSet/>
      <dgm:spPr/>
      <dgm:t>
        <a:bodyPr/>
        <a:lstStyle/>
        <a:p>
          <a:endParaRPr lang="ru-RU" sz="2000"/>
        </a:p>
      </dgm:t>
    </dgm:pt>
    <dgm:pt modelId="{40BDF1C2-97AB-4060-8313-656F208E1C79}" type="pres">
      <dgm:prSet presAssocID="{060C81E7-BACB-4B8A-9C21-13D5C772C0D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9EE5CA-9BA2-44AD-9573-E8C12E473009}" type="pres">
      <dgm:prSet presAssocID="{060C81E7-BACB-4B8A-9C21-13D5C772C0DB}" presName="node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1CBF70-42FE-4D55-BDDA-4B9CFBDAFC52}" type="pres">
      <dgm:prSet presAssocID="{060C81E7-BACB-4B8A-9C21-13D5C772C0DB}" presName="sibTrans" presStyleLbl="bgShp" presStyleIdx="0" presStyleCnt="1"/>
      <dgm:spPr/>
      <dgm:t>
        <a:bodyPr/>
        <a:lstStyle/>
        <a:p>
          <a:endParaRPr lang="ru-RU"/>
        </a:p>
      </dgm:t>
    </dgm:pt>
    <dgm:pt modelId="{574BAD35-D7AA-4B21-BE7E-2D7A09B93F01}" type="pres">
      <dgm:prSet presAssocID="{060C81E7-BACB-4B8A-9C21-13D5C772C0DB}" presName="node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6982A3-99E8-48A1-AD9E-AB9920E1749F}" type="pres">
      <dgm:prSet presAssocID="{060C81E7-BACB-4B8A-9C21-13D5C772C0DB}" presName="sp1" presStyleCnt="0"/>
      <dgm:spPr/>
    </dgm:pt>
    <dgm:pt modelId="{55C3C2AE-4136-4D1C-A78A-66E7169C5581}" type="pres">
      <dgm:prSet presAssocID="{060C81E7-BACB-4B8A-9C21-13D5C772C0DB}" presName="sp2" presStyleCnt="0"/>
      <dgm:spPr/>
    </dgm:pt>
  </dgm:ptLst>
  <dgm:cxnLst>
    <dgm:cxn modelId="{96840FE9-9385-41AE-9202-C8A1A6830FAC}" type="presOf" srcId="{8DB0AB55-108E-40E8-9479-E7502269098B}" destId="{FC9EE5CA-9BA2-44AD-9573-E8C12E473009}" srcOrd="0" destOrd="0" presId="urn:microsoft.com/office/officeart/2005/8/layout/cycle3"/>
    <dgm:cxn modelId="{50711BBD-C99B-48A4-A11C-75FCC8C5ED88}" srcId="{060C81E7-BACB-4B8A-9C21-13D5C772C0DB}" destId="{819A622F-54AD-4D42-907B-522037F6D20A}" srcOrd="1" destOrd="0" parTransId="{84C908BE-B3EC-4FEB-8B73-B8DECE27B04B}" sibTransId="{C4C0FE0E-F984-49D9-82EF-246385E64654}"/>
    <dgm:cxn modelId="{72FD23D8-13ED-4872-A484-9D6970691345}" srcId="{060C81E7-BACB-4B8A-9C21-13D5C772C0DB}" destId="{8DB0AB55-108E-40E8-9479-E7502269098B}" srcOrd="0" destOrd="0" parTransId="{5BF4E321-4BD5-4CEB-A318-9D67AA45B321}" sibTransId="{6F700DE1-F458-49EA-800E-E6E19AB3EABF}"/>
    <dgm:cxn modelId="{03B58954-5D6C-4DE4-8544-D6530B28A3E6}" type="presOf" srcId="{6F700DE1-F458-49EA-800E-E6E19AB3EABF}" destId="{B11CBF70-42FE-4D55-BDDA-4B9CFBDAFC52}" srcOrd="0" destOrd="0" presId="urn:microsoft.com/office/officeart/2005/8/layout/cycle3"/>
    <dgm:cxn modelId="{0F4A6025-A17D-480C-B016-EE2565971A5F}" type="presOf" srcId="{060C81E7-BACB-4B8A-9C21-13D5C772C0DB}" destId="{40BDF1C2-97AB-4060-8313-656F208E1C79}" srcOrd="0" destOrd="0" presId="urn:microsoft.com/office/officeart/2005/8/layout/cycle3"/>
    <dgm:cxn modelId="{199EDD0C-FC37-423B-BE74-14C610D614B7}" type="presOf" srcId="{819A622F-54AD-4D42-907B-522037F6D20A}" destId="{574BAD35-D7AA-4B21-BE7E-2D7A09B93F01}" srcOrd="0" destOrd="0" presId="urn:microsoft.com/office/officeart/2005/8/layout/cycle3"/>
    <dgm:cxn modelId="{02883D76-98A3-49B6-BDA8-B7A819D35C93}" type="presParOf" srcId="{40BDF1C2-97AB-4060-8313-656F208E1C79}" destId="{FC9EE5CA-9BA2-44AD-9573-E8C12E473009}" srcOrd="0" destOrd="0" presId="urn:microsoft.com/office/officeart/2005/8/layout/cycle3"/>
    <dgm:cxn modelId="{8366253E-AB0D-4162-840E-44D8FD0EC2C7}" type="presParOf" srcId="{40BDF1C2-97AB-4060-8313-656F208E1C79}" destId="{B11CBF70-42FE-4D55-BDDA-4B9CFBDAFC52}" srcOrd="1" destOrd="0" presId="urn:microsoft.com/office/officeart/2005/8/layout/cycle3"/>
    <dgm:cxn modelId="{EA90CF85-C615-4791-82B8-3FE1C56CD537}" type="presParOf" srcId="{40BDF1C2-97AB-4060-8313-656F208E1C79}" destId="{574BAD35-D7AA-4B21-BE7E-2D7A09B93F01}" srcOrd="2" destOrd="0" presId="urn:microsoft.com/office/officeart/2005/8/layout/cycle3"/>
    <dgm:cxn modelId="{A8804380-38B3-4BD9-89A8-03D4F8BB860C}" type="presParOf" srcId="{40BDF1C2-97AB-4060-8313-656F208E1C79}" destId="{B46982A3-99E8-48A1-AD9E-AB9920E1749F}" srcOrd="3" destOrd="0" presId="urn:microsoft.com/office/officeart/2005/8/layout/cycle3"/>
    <dgm:cxn modelId="{4150ACC3-3C7D-447D-ACBA-4916BCECA371}" type="presParOf" srcId="{40BDF1C2-97AB-4060-8313-656F208E1C79}" destId="{55C3C2AE-4136-4D1C-A78A-66E7169C5581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9D979A-7379-472D-8C59-759786FC7BAB}" type="doc">
      <dgm:prSet loTypeId="urn:microsoft.com/office/officeart/2005/8/layout/hierarchy3" loCatId="hierarchy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ru-RU"/>
        </a:p>
      </dgm:t>
    </dgm:pt>
    <dgm:pt modelId="{D59F8E6C-08A2-471E-B7DF-B8447B69CC7D}">
      <dgm:prSet/>
      <dgm:spPr/>
      <dgm:t>
        <a:bodyPr/>
        <a:lstStyle/>
        <a:p>
          <a:pPr rtl="0"/>
          <a:r>
            <a:rPr lang="ru-RU" dirty="0" smtClean="0"/>
            <a:t>установление уровня достижения результатов освоения учебных предметов, курсов, дисциплин (модулей), предусмотренных образовательной программой.</a:t>
          </a:r>
          <a:endParaRPr lang="ru-RU" dirty="0"/>
        </a:p>
      </dgm:t>
    </dgm:pt>
    <dgm:pt modelId="{7AAB4C1C-8C40-46F4-B1FC-C8727954CAC2}" type="parTrans" cxnId="{F94DB4E5-BEC8-4153-96DF-092727E98183}">
      <dgm:prSet/>
      <dgm:spPr/>
      <dgm:t>
        <a:bodyPr/>
        <a:lstStyle/>
        <a:p>
          <a:endParaRPr lang="ru-RU"/>
        </a:p>
      </dgm:t>
    </dgm:pt>
    <dgm:pt modelId="{E0F0EC53-C1F8-4E6C-98C5-F9F587D41CBD}" type="sibTrans" cxnId="{F94DB4E5-BEC8-4153-96DF-092727E98183}">
      <dgm:prSet/>
      <dgm:spPr/>
      <dgm:t>
        <a:bodyPr/>
        <a:lstStyle/>
        <a:p>
          <a:endParaRPr lang="ru-RU"/>
        </a:p>
      </dgm:t>
    </dgm:pt>
    <dgm:pt modelId="{4D5653BD-307C-448A-8AB1-677E56402EDD}" type="pres">
      <dgm:prSet presAssocID="{B89D979A-7379-472D-8C59-759786FC7BA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65D2FF2-3AB2-4ED1-A156-C886CDE2F98B}" type="pres">
      <dgm:prSet presAssocID="{D59F8E6C-08A2-471E-B7DF-B8447B69CC7D}" presName="root" presStyleCnt="0"/>
      <dgm:spPr/>
    </dgm:pt>
    <dgm:pt modelId="{8D9598CE-A4BC-4F24-8A64-4E0A5779963A}" type="pres">
      <dgm:prSet presAssocID="{D59F8E6C-08A2-471E-B7DF-B8447B69CC7D}" presName="rootComposite" presStyleCnt="0"/>
      <dgm:spPr/>
    </dgm:pt>
    <dgm:pt modelId="{CE478D85-5B37-4AA5-AB64-D9B3B4C41979}" type="pres">
      <dgm:prSet presAssocID="{D59F8E6C-08A2-471E-B7DF-B8447B69CC7D}" presName="rootText" presStyleLbl="node1" presStyleIdx="0" presStyleCnt="1" custLinFactNeighborX="-1783" custLinFactNeighborY="-66830"/>
      <dgm:spPr/>
      <dgm:t>
        <a:bodyPr/>
        <a:lstStyle/>
        <a:p>
          <a:endParaRPr lang="ru-RU"/>
        </a:p>
      </dgm:t>
    </dgm:pt>
    <dgm:pt modelId="{24198888-2C24-428A-AAA3-BA70390660D3}" type="pres">
      <dgm:prSet presAssocID="{D59F8E6C-08A2-471E-B7DF-B8447B69CC7D}" presName="rootConnector" presStyleLbl="node1" presStyleIdx="0" presStyleCnt="1"/>
      <dgm:spPr/>
      <dgm:t>
        <a:bodyPr/>
        <a:lstStyle/>
        <a:p>
          <a:endParaRPr lang="ru-RU"/>
        </a:p>
      </dgm:t>
    </dgm:pt>
    <dgm:pt modelId="{9C06671C-A27A-4C4B-97A3-76D863024911}" type="pres">
      <dgm:prSet presAssocID="{D59F8E6C-08A2-471E-B7DF-B8447B69CC7D}" presName="childShape" presStyleCnt="0"/>
      <dgm:spPr/>
    </dgm:pt>
  </dgm:ptLst>
  <dgm:cxnLst>
    <dgm:cxn modelId="{FA8CAE30-8860-485F-BF5F-B47980E78453}" type="presOf" srcId="{B89D979A-7379-472D-8C59-759786FC7BAB}" destId="{4D5653BD-307C-448A-8AB1-677E56402EDD}" srcOrd="0" destOrd="0" presId="urn:microsoft.com/office/officeart/2005/8/layout/hierarchy3"/>
    <dgm:cxn modelId="{F94DB4E5-BEC8-4153-96DF-092727E98183}" srcId="{B89D979A-7379-472D-8C59-759786FC7BAB}" destId="{D59F8E6C-08A2-471E-B7DF-B8447B69CC7D}" srcOrd="0" destOrd="0" parTransId="{7AAB4C1C-8C40-46F4-B1FC-C8727954CAC2}" sibTransId="{E0F0EC53-C1F8-4E6C-98C5-F9F587D41CBD}"/>
    <dgm:cxn modelId="{328DBD4D-0F68-446D-B7CC-83B001BC7351}" type="presOf" srcId="{D59F8E6C-08A2-471E-B7DF-B8447B69CC7D}" destId="{24198888-2C24-428A-AAA3-BA70390660D3}" srcOrd="1" destOrd="0" presId="urn:microsoft.com/office/officeart/2005/8/layout/hierarchy3"/>
    <dgm:cxn modelId="{306886C1-8743-48A7-8B78-9769DE07BA52}" type="presOf" srcId="{D59F8E6C-08A2-471E-B7DF-B8447B69CC7D}" destId="{CE478D85-5B37-4AA5-AB64-D9B3B4C41979}" srcOrd="0" destOrd="0" presId="urn:microsoft.com/office/officeart/2005/8/layout/hierarchy3"/>
    <dgm:cxn modelId="{BD73057A-FAB3-4670-9595-546669ECC09A}" type="presParOf" srcId="{4D5653BD-307C-448A-8AB1-677E56402EDD}" destId="{665D2FF2-3AB2-4ED1-A156-C886CDE2F98B}" srcOrd="0" destOrd="0" presId="urn:microsoft.com/office/officeart/2005/8/layout/hierarchy3"/>
    <dgm:cxn modelId="{1D3C0862-F325-464E-B735-D0AF3303847B}" type="presParOf" srcId="{665D2FF2-3AB2-4ED1-A156-C886CDE2F98B}" destId="{8D9598CE-A4BC-4F24-8A64-4E0A5779963A}" srcOrd="0" destOrd="0" presId="urn:microsoft.com/office/officeart/2005/8/layout/hierarchy3"/>
    <dgm:cxn modelId="{C1DDDB7C-C663-4CD1-8F99-D039ADF00BB4}" type="presParOf" srcId="{8D9598CE-A4BC-4F24-8A64-4E0A5779963A}" destId="{CE478D85-5B37-4AA5-AB64-D9B3B4C41979}" srcOrd="0" destOrd="0" presId="urn:microsoft.com/office/officeart/2005/8/layout/hierarchy3"/>
    <dgm:cxn modelId="{D84B7927-06E2-47FF-8144-4FB8FF376881}" type="presParOf" srcId="{8D9598CE-A4BC-4F24-8A64-4E0A5779963A}" destId="{24198888-2C24-428A-AAA3-BA70390660D3}" srcOrd="1" destOrd="0" presId="urn:microsoft.com/office/officeart/2005/8/layout/hierarchy3"/>
    <dgm:cxn modelId="{0AF967E4-51E4-4F4A-B6C5-D9B9E66A0380}" type="presParOf" srcId="{665D2FF2-3AB2-4ED1-A156-C886CDE2F98B}" destId="{9C06671C-A27A-4C4B-97A3-76D86302491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BE772DA-8DF4-444E-A8F4-6C3906EE4861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5F78333-553E-4DF5-905D-015251D8EA91}">
      <dgm:prSet custT="1"/>
      <dgm:spPr/>
      <dgm:t>
        <a:bodyPr/>
        <a:lstStyle/>
        <a:p>
          <a:pPr algn="l" rtl="0"/>
          <a:r>
            <a:rPr lang="ru-RU" sz="2400" b="1" dirty="0" smtClean="0">
              <a:solidFill>
                <a:srgbClr val="C00000"/>
              </a:solidFill>
              <a:effectLst/>
            </a:rPr>
            <a:t>в журналах </a:t>
          </a:r>
          <a:r>
            <a:rPr lang="ru-RU" sz="2400" dirty="0" smtClean="0"/>
            <a:t>(на электронных и на бумажных носителях)</a:t>
          </a:r>
          <a:endParaRPr lang="ru-RU" sz="2400" dirty="0"/>
        </a:p>
      </dgm:t>
    </dgm:pt>
    <dgm:pt modelId="{60257FD0-9B6E-4F46-B103-8E6A0052B15F}" type="parTrans" cxnId="{BC82AEFD-6EB8-4EDF-B421-E505D6096705}">
      <dgm:prSet/>
      <dgm:spPr/>
      <dgm:t>
        <a:bodyPr/>
        <a:lstStyle/>
        <a:p>
          <a:pPr algn="l"/>
          <a:endParaRPr lang="ru-RU" sz="2000"/>
        </a:p>
      </dgm:t>
    </dgm:pt>
    <dgm:pt modelId="{7861F0BA-E2A3-4E83-B671-50CC1C75995C}" type="sibTrans" cxnId="{BC82AEFD-6EB8-4EDF-B421-E505D6096705}">
      <dgm:prSet/>
      <dgm:spPr/>
      <dgm:t>
        <a:bodyPr/>
        <a:lstStyle/>
        <a:p>
          <a:pPr algn="l"/>
          <a:endParaRPr lang="ru-RU" sz="2000"/>
        </a:p>
      </dgm:t>
    </dgm:pt>
    <dgm:pt modelId="{78C58598-F974-44A0-9A54-6D141F20A041}">
      <dgm:prSet custT="1"/>
      <dgm:spPr/>
      <dgm:t>
        <a:bodyPr/>
        <a:lstStyle/>
        <a:p>
          <a:pPr algn="l" rtl="0"/>
          <a:r>
            <a:rPr lang="ru-RU" sz="2400" b="1" dirty="0" smtClean="0">
              <a:solidFill>
                <a:schemeClr val="accent3">
                  <a:lumMod val="50000"/>
                </a:schemeClr>
              </a:solidFill>
              <a:effectLst/>
            </a:rPr>
            <a:t>в дневниках</a:t>
          </a:r>
          <a:endParaRPr lang="ru-RU" sz="2400" b="1" dirty="0">
            <a:solidFill>
              <a:schemeClr val="accent3">
                <a:lumMod val="50000"/>
              </a:schemeClr>
            </a:solidFill>
            <a:effectLst/>
          </a:endParaRPr>
        </a:p>
      </dgm:t>
    </dgm:pt>
    <dgm:pt modelId="{70B1BB4A-7376-4AD9-A4C9-A6FA6773CEAA}" type="parTrans" cxnId="{10C8200D-99F6-4FCB-8E9F-003BFF7111AE}">
      <dgm:prSet/>
      <dgm:spPr/>
      <dgm:t>
        <a:bodyPr/>
        <a:lstStyle/>
        <a:p>
          <a:pPr algn="l"/>
          <a:endParaRPr lang="ru-RU" sz="2000"/>
        </a:p>
      </dgm:t>
    </dgm:pt>
    <dgm:pt modelId="{3D3850F9-18AD-4D4B-BE7E-338959A03890}" type="sibTrans" cxnId="{10C8200D-99F6-4FCB-8E9F-003BFF7111AE}">
      <dgm:prSet/>
      <dgm:spPr/>
      <dgm:t>
        <a:bodyPr/>
        <a:lstStyle/>
        <a:p>
          <a:pPr algn="l"/>
          <a:endParaRPr lang="ru-RU" sz="2000"/>
        </a:p>
      </dgm:t>
    </dgm:pt>
    <dgm:pt modelId="{2F4B0B55-4940-4DC0-B16C-485DF54EAD29}">
      <dgm:prSet custT="1"/>
      <dgm:spPr/>
      <dgm:t>
        <a:bodyPr/>
        <a:lstStyle/>
        <a:p>
          <a:pPr algn="l" rtl="0"/>
          <a:r>
            <a:rPr lang="ru-RU" sz="2400" b="1" dirty="0" smtClean="0">
              <a:solidFill>
                <a:srgbClr val="7030A0"/>
              </a:solidFill>
            </a:rPr>
            <a:t>в анализе педагогической деятельности </a:t>
          </a:r>
          <a:r>
            <a:rPr lang="ru-RU" sz="2400" dirty="0" smtClean="0"/>
            <a:t>за учебный год</a:t>
          </a:r>
          <a:endParaRPr lang="ru-RU" sz="2400" dirty="0"/>
        </a:p>
      </dgm:t>
    </dgm:pt>
    <dgm:pt modelId="{AC612A41-FD00-4463-B9DE-91C2268FC040}" type="parTrans" cxnId="{0FF014C3-5A6A-4E6A-85A1-209D7FA3F7FC}">
      <dgm:prSet/>
      <dgm:spPr/>
      <dgm:t>
        <a:bodyPr/>
        <a:lstStyle/>
        <a:p>
          <a:pPr algn="l"/>
          <a:endParaRPr lang="ru-RU" sz="2000"/>
        </a:p>
      </dgm:t>
    </dgm:pt>
    <dgm:pt modelId="{6A211065-4D4A-4D61-BCD4-CD963707FEBC}" type="sibTrans" cxnId="{0FF014C3-5A6A-4E6A-85A1-209D7FA3F7FC}">
      <dgm:prSet/>
      <dgm:spPr/>
      <dgm:t>
        <a:bodyPr/>
        <a:lstStyle/>
        <a:p>
          <a:pPr algn="l"/>
          <a:endParaRPr lang="ru-RU" sz="2000"/>
        </a:p>
      </dgm:t>
    </dgm:pt>
    <dgm:pt modelId="{0F2BF3AB-B52B-4270-B9AE-F556130B43F4}">
      <dgm:prSet custT="1"/>
      <dgm:spPr/>
      <dgm:t>
        <a:bodyPr/>
        <a:lstStyle/>
        <a:p>
          <a:pPr algn="l" rtl="0"/>
          <a:r>
            <a:rPr lang="ru-RU" sz="2400" b="1" dirty="0" smtClean="0">
              <a:solidFill>
                <a:srgbClr val="0070C0"/>
              </a:solidFill>
            </a:rPr>
            <a:t>в итоговом заключении </a:t>
          </a:r>
          <a:r>
            <a:rPr lang="ru-RU" sz="2400" dirty="0" smtClean="0"/>
            <a:t>по результатам всестороннего анализа профессиональной деятельности педагогического работника в целях установления первой (высшей) квалификационной категории</a:t>
          </a:r>
          <a:endParaRPr lang="ru-RU" sz="2400" dirty="0"/>
        </a:p>
      </dgm:t>
    </dgm:pt>
    <dgm:pt modelId="{BC41DF6F-8200-4D5B-ABA7-F3A7698E1B01}" type="parTrans" cxnId="{892286B8-0DCC-43B0-A3CC-9602F6160BDD}">
      <dgm:prSet/>
      <dgm:spPr/>
      <dgm:t>
        <a:bodyPr/>
        <a:lstStyle/>
        <a:p>
          <a:pPr algn="l"/>
          <a:endParaRPr lang="ru-RU" sz="2000"/>
        </a:p>
      </dgm:t>
    </dgm:pt>
    <dgm:pt modelId="{DAA4BE0F-A1A6-49F8-AF94-3BFE21191804}" type="sibTrans" cxnId="{892286B8-0DCC-43B0-A3CC-9602F6160BDD}">
      <dgm:prSet/>
      <dgm:spPr/>
      <dgm:t>
        <a:bodyPr/>
        <a:lstStyle/>
        <a:p>
          <a:pPr algn="l"/>
          <a:endParaRPr lang="ru-RU" sz="2000"/>
        </a:p>
      </dgm:t>
    </dgm:pt>
    <dgm:pt modelId="{B543CA6A-1367-41F3-B2DC-82505681C745}" type="pres">
      <dgm:prSet presAssocID="{DBE772DA-8DF4-444E-A8F4-6C3906EE486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558DF2-3942-4B01-A4FB-95A0BE009B7F}" type="pres">
      <dgm:prSet presAssocID="{A5F78333-553E-4DF5-905D-015251D8EA91}" presName="circle1" presStyleLbl="node1" presStyleIdx="0" presStyleCnt="4"/>
      <dgm:spPr/>
    </dgm:pt>
    <dgm:pt modelId="{9E3EF409-CBE1-4BE7-AFE7-7FC7FF16FCDE}" type="pres">
      <dgm:prSet presAssocID="{A5F78333-553E-4DF5-905D-015251D8EA91}" presName="space" presStyleCnt="0"/>
      <dgm:spPr/>
    </dgm:pt>
    <dgm:pt modelId="{329C8C3C-39B7-453F-99FD-41D5482D4D35}" type="pres">
      <dgm:prSet presAssocID="{A5F78333-553E-4DF5-905D-015251D8EA91}" presName="rect1" presStyleLbl="alignAcc1" presStyleIdx="0" presStyleCnt="4"/>
      <dgm:spPr/>
      <dgm:t>
        <a:bodyPr/>
        <a:lstStyle/>
        <a:p>
          <a:endParaRPr lang="ru-RU"/>
        </a:p>
      </dgm:t>
    </dgm:pt>
    <dgm:pt modelId="{BF2BF894-80F4-47CB-9001-29CE60EA0B72}" type="pres">
      <dgm:prSet presAssocID="{78C58598-F974-44A0-9A54-6D141F20A041}" presName="vertSpace2" presStyleLbl="node1" presStyleIdx="0" presStyleCnt="4"/>
      <dgm:spPr/>
    </dgm:pt>
    <dgm:pt modelId="{1F22463A-421A-41AF-B7B2-3E41502BECD9}" type="pres">
      <dgm:prSet presAssocID="{78C58598-F974-44A0-9A54-6D141F20A041}" presName="circle2" presStyleLbl="node1" presStyleIdx="1" presStyleCnt="4"/>
      <dgm:spPr/>
    </dgm:pt>
    <dgm:pt modelId="{5E963922-08F6-4983-B0C2-B5D769D82DD6}" type="pres">
      <dgm:prSet presAssocID="{78C58598-F974-44A0-9A54-6D141F20A041}" presName="rect2" presStyleLbl="alignAcc1" presStyleIdx="1" presStyleCnt="4" custScaleY="104758"/>
      <dgm:spPr/>
      <dgm:t>
        <a:bodyPr/>
        <a:lstStyle/>
        <a:p>
          <a:endParaRPr lang="ru-RU"/>
        </a:p>
      </dgm:t>
    </dgm:pt>
    <dgm:pt modelId="{CCBE57AE-2747-484D-86D0-9EF1734B6A87}" type="pres">
      <dgm:prSet presAssocID="{2F4B0B55-4940-4DC0-B16C-485DF54EAD29}" presName="vertSpace3" presStyleLbl="node1" presStyleIdx="1" presStyleCnt="4"/>
      <dgm:spPr/>
    </dgm:pt>
    <dgm:pt modelId="{6897AC5F-297F-4BD4-9013-62A3EF78EFBC}" type="pres">
      <dgm:prSet presAssocID="{2F4B0B55-4940-4DC0-B16C-485DF54EAD29}" presName="circle3" presStyleLbl="node1" presStyleIdx="2" presStyleCnt="4"/>
      <dgm:spPr/>
    </dgm:pt>
    <dgm:pt modelId="{A6E29DFE-CD24-40CC-81F8-B5D199D79226}" type="pres">
      <dgm:prSet presAssocID="{2F4B0B55-4940-4DC0-B16C-485DF54EAD29}" presName="rect3" presStyleLbl="alignAcc1" presStyleIdx="2" presStyleCnt="4" custScaleY="132358"/>
      <dgm:spPr/>
      <dgm:t>
        <a:bodyPr/>
        <a:lstStyle/>
        <a:p>
          <a:endParaRPr lang="ru-RU"/>
        </a:p>
      </dgm:t>
    </dgm:pt>
    <dgm:pt modelId="{B26C3532-BE31-4D52-8507-6464F5FCFB39}" type="pres">
      <dgm:prSet presAssocID="{0F2BF3AB-B52B-4270-B9AE-F556130B43F4}" presName="vertSpace4" presStyleLbl="node1" presStyleIdx="2" presStyleCnt="4"/>
      <dgm:spPr/>
    </dgm:pt>
    <dgm:pt modelId="{596836B8-4B8D-43C4-8A45-80500AD4638D}" type="pres">
      <dgm:prSet presAssocID="{0F2BF3AB-B52B-4270-B9AE-F556130B43F4}" presName="circle4" presStyleLbl="node1" presStyleIdx="3" presStyleCnt="4"/>
      <dgm:spPr/>
    </dgm:pt>
    <dgm:pt modelId="{91955052-7A00-47BF-8E75-F193C854548E}" type="pres">
      <dgm:prSet presAssocID="{0F2BF3AB-B52B-4270-B9AE-F556130B43F4}" presName="rect4" presStyleLbl="alignAcc1" presStyleIdx="3" presStyleCnt="4" custScaleY="158623"/>
      <dgm:spPr/>
      <dgm:t>
        <a:bodyPr/>
        <a:lstStyle/>
        <a:p>
          <a:endParaRPr lang="ru-RU"/>
        </a:p>
      </dgm:t>
    </dgm:pt>
    <dgm:pt modelId="{757B6FC0-21F5-4675-A5E8-C3C11E2F7003}" type="pres">
      <dgm:prSet presAssocID="{A5F78333-553E-4DF5-905D-015251D8EA91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3F57DF-5F0F-492E-9472-2AC70B61F30E}" type="pres">
      <dgm:prSet presAssocID="{78C58598-F974-44A0-9A54-6D141F20A041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F57EAE-2D2A-4768-A3E1-73FECA3434CE}" type="pres">
      <dgm:prSet presAssocID="{2F4B0B55-4940-4DC0-B16C-485DF54EAD29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3D637-7C08-4257-AEDC-757A9B1E8ECC}" type="pres">
      <dgm:prSet presAssocID="{0F2BF3AB-B52B-4270-B9AE-F556130B43F4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149ED1-02CC-4C5F-8F36-8004A840BB10}" type="presOf" srcId="{2F4B0B55-4940-4DC0-B16C-485DF54EAD29}" destId="{07F57EAE-2D2A-4768-A3E1-73FECA3434CE}" srcOrd="1" destOrd="0" presId="urn:microsoft.com/office/officeart/2005/8/layout/target3"/>
    <dgm:cxn modelId="{0FF014C3-5A6A-4E6A-85A1-209D7FA3F7FC}" srcId="{DBE772DA-8DF4-444E-A8F4-6C3906EE4861}" destId="{2F4B0B55-4940-4DC0-B16C-485DF54EAD29}" srcOrd="2" destOrd="0" parTransId="{AC612A41-FD00-4463-B9DE-91C2268FC040}" sibTransId="{6A211065-4D4A-4D61-BCD4-CD963707FEBC}"/>
    <dgm:cxn modelId="{3A1FC02E-1C1F-4910-B526-C614047BD885}" type="presOf" srcId="{0F2BF3AB-B52B-4270-B9AE-F556130B43F4}" destId="{91955052-7A00-47BF-8E75-F193C854548E}" srcOrd="0" destOrd="0" presId="urn:microsoft.com/office/officeart/2005/8/layout/target3"/>
    <dgm:cxn modelId="{49EF0351-6B00-4AAB-8324-7ACCD52CBF12}" type="presOf" srcId="{0F2BF3AB-B52B-4270-B9AE-F556130B43F4}" destId="{0D43D637-7C08-4257-AEDC-757A9B1E8ECC}" srcOrd="1" destOrd="0" presId="urn:microsoft.com/office/officeart/2005/8/layout/target3"/>
    <dgm:cxn modelId="{10C8200D-99F6-4FCB-8E9F-003BFF7111AE}" srcId="{DBE772DA-8DF4-444E-A8F4-6C3906EE4861}" destId="{78C58598-F974-44A0-9A54-6D141F20A041}" srcOrd="1" destOrd="0" parTransId="{70B1BB4A-7376-4AD9-A4C9-A6FA6773CEAA}" sibTransId="{3D3850F9-18AD-4D4B-BE7E-338959A03890}"/>
    <dgm:cxn modelId="{2A9116F9-95DE-4A81-8E5E-FBD4B8D1BCA7}" type="presOf" srcId="{A5F78333-553E-4DF5-905D-015251D8EA91}" destId="{757B6FC0-21F5-4675-A5E8-C3C11E2F7003}" srcOrd="1" destOrd="0" presId="urn:microsoft.com/office/officeart/2005/8/layout/target3"/>
    <dgm:cxn modelId="{FE4BECA9-68A4-4CB0-A38E-2EECCCBCAA02}" type="presOf" srcId="{78C58598-F974-44A0-9A54-6D141F20A041}" destId="{5E963922-08F6-4983-B0C2-B5D769D82DD6}" srcOrd="0" destOrd="0" presId="urn:microsoft.com/office/officeart/2005/8/layout/target3"/>
    <dgm:cxn modelId="{892286B8-0DCC-43B0-A3CC-9602F6160BDD}" srcId="{DBE772DA-8DF4-444E-A8F4-6C3906EE4861}" destId="{0F2BF3AB-B52B-4270-B9AE-F556130B43F4}" srcOrd="3" destOrd="0" parTransId="{BC41DF6F-8200-4D5B-ABA7-F3A7698E1B01}" sibTransId="{DAA4BE0F-A1A6-49F8-AF94-3BFE21191804}"/>
    <dgm:cxn modelId="{5A273232-E596-437C-BFC5-59BD7734CE42}" type="presOf" srcId="{A5F78333-553E-4DF5-905D-015251D8EA91}" destId="{329C8C3C-39B7-453F-99FD-41D5482D4D35}" srcOrd="0" destOrd="0" presId="urn:microsoft.com/office/officeart/2005/8/layout/target3"/>
    <dgm:cxn modelId="{AD99BE6E-D142-4BFF-9D94-7530EB438144}" type="presOf" srcId="{2F4B0B55-4940-4DC0-B16C-485DF54EAD29}" destId="{A6E29DFE-CD24-40CC-81F8-B5D199D79226}" srcOrd="0" destOrd="0" presId="urn:microsoft.com/office/officeart/2005/8/layout/target3"/>
    <dgm:cxn modelId="{F145573A-BE4F-4B95-8D2D-AC84F0691E86}" type="presOf" srcId="{78C58598-F974-44A0-9A54-6D141F20A041}" destId="{EC3F57DF-5F0F-492E-9472-2AC70B61F30E}" srcOrd="1" destOrd="0" presId="urn:microsoft.com/office/officeart/2005/8/layout/target3"/>
    <dgm:cxn modelId="{BC82AEFD-6EB8-4EDF-B421-E505D6096705}" srcId="{DBE772DA-8DF4-444E-A8F4-6C3906EE4861}" destId="{A5F78333-553E-4DF5-905D-015251D8EA91}" srcOrd="0" destOrd="0" parTransId="{60257FD0-9B6E-4F46-B103-8E6A0052B15F}" sibTransId="{7861F0BA-E2A3-4E83-B671-50CC1C75995C}"/>
    <dgm:cxn modelId="{6D220791-6C69-4495-BB3E-74333C9CA7A8}" type="presOf" srcId="{DBE772DA-8DF4-444E-A8F4-6C3906EE4861}" destId="{B543CA6A-1367-41F3-B2DC-82505681C745}" srcOrd="0" destOrd="0" presId="urn:microsoft.com/office/officeart/2005/8/layout/target3"/>
    <dgm:cxn modelId="{DFA9606E-F736-4E38-AE33-BE2639D7171E}" type="presParOf" srcId="{B543CA6A-1367-41F3-B2DC-82505681C745}" destId="{5A558DF2-3942-4B01-A4FB-95A0BE009B7F}" srcOrd="0" destOrd="0" presId="urn:microsoft.com/office/officeart/2005/8/layout/target3"/>
    <dgm:cxn modelId="{88F157DD-1F35-4090-851B-4D9DC420876D}" type="presParOf" srcId="{B543CA6A-1367-41F3-B2DC-82505681C745}" destId="{9E3EF409-CBE1-4BE7-AFE7-7FC7FF16FCDE}" srcOrd="1" destOrd="0" presId="urn:microsoft.com/office/officeart/2005/8/layout/target3"/>
    <dgm:cxn modelId="{E871786B-FC70-4AA8-9B6B-721EB539728D}" type="presParOf" srcId="{B543CA6A-1367-41F3-B2DC-82505681C745}" destId="{329C8C3C-39B7-453F-99FD-41D5482D4D35}" srcOrd="2" destOrd="0" presId="urn:microsoft.com/office/officeart/2005/8/layout/target3"/>
    <dgm:cxn modelId="{0F322C8F-C09B-47D5-AB3A-BCE6516A4206}" type="presParOf" srcId="{B543CA6A-1367-41F3-B2DC-82505681C745}" destId="{BF2BF894-80F4-47CB-9001-29CE60EA0B72}" srcOrd="3" destOrd="0" presId="urn:microsoft.com/office/officeart/2005/8/layout/target3"/>
    <dgm:cxn modelId="{EA9D8143-05AF-4D03-B5FF-92250AA0B64F}" type="presParOf" srcId="{B543CA6A-1367-41F3-B2DC-82505681C745}" destId="{1F22463A-421A-41AF-B7B2-3E41502BECD9}" srcOrd="4" destOrd="0" presId="urn:microsoft.com/office/officeart/2005/8/layout/target3"/>
    <dgm:cxn modelId="{210F5748-1F22-46ED-814A-5EED958AC28F}" type="presParOf" srcId="{B543CA6A-1367-41F3-B2DC-82505681C745}" destId="{5E963922-08F6-4983-B0C2-B5D769D82DD6}" srcOrd="5" destOrd="0" presId="urn:microsoft.com/office/officeart/2005/8/layout/target3"/>
    <dgm:cxn modelId="{6759AE6A-BD94-49A3-957A-481E1786A931}" type="presParOf" srcId="{B543CA6A-1367-41F3-B2DC-82505681C745}" destId="{CCBE57AE-2747-484D-86D0-9EF1734B6A87}" srcOrd="6" destOrd="0" presId="urn:microsoft.com/office/officeart/2005/8/layout/target3"/>
    <dgm:cxn modelId="{3A123529-1DF5-4942-8D89-9E854C136AE0}" type="presParOf" srcId="{B543CA6A-1367-41F3-B2DC-82505681C745}" destId="{6897AC5F-297F-4BD4-9013-62A3EF78EFBC}" srcOrd="7" destOrd="0" presId="urn:microsoft.com/office/officeart/2005/8/layout/target3"/>
    <dgm:cxn modelId="{A6FF6CC0-4D1A-4F9C-ABDA-6BA6C962DF5C}" type="presParOf" srcId="{B543CA6A-1367-41F3-B2DC-82505681C745}" destId="{A6E29DFE-CD24-40CC-81F8-B5D199D79226}" srcOrd="8" destOrd="0" presId="urn:microsoft.com/office/officeart/2005/8/layout/target3"/>
    <dgm:cxn modelId="{B4A23B84-DB96-469C-8374-A1244AB4DDB3}" type="presParOf" srcId="{B543CA6A-1367-41F3-B2DC-82505681C745}" destId="{B26C3532-BE31-4D52-8507-6464F5FCFB39}" srcOrd="9" destOrd="0" presId="urn:microsoft.com/office/officeart/2005/8/layout/target3"/>
    <dgm:cxn modelId="{188B0B7D-CAB9-4AE4-870E-F9BEABC13C27}" type="presParOf" srcId="{B543CA6A-1367-41F3-B2DC-82505681C745}" destId="{596836B8-4B8D-43C4-8A45-80500AD4638D}" srcOrd="10" destOrd="0" presId="urn:microsoft.com/office/officeart/2005/8/layout/target3"/>
    <dgm:cxn modelId="{BE02EA29-09CF-4DCD-AF10-B86A2CEFC485}" type="presParOf" srcId="{B543CA6A-1367-41F3-B2DC-82505681C745}" destId="{91955052-7A00-47BF-8E75-F193C854548E}" srcOrd="11" destOrd="0" presId="urn:microsoft.com/office/officeart/2005/8/layout/target3"/>
    <dgm:cxn modelId="{375AF7BB-5192-4DFC-B5C2-E2A5014AFFDF}" type="presParOf" srcId="{B543CA6A-1367-41F3-B2DC-82505681C745}" destId="{757B6FC0-21F5-4675-A5E8-C3C11E2F7003}" srcOrd="12" destOrd="0" presId="urn:microsoft.com/office/officeart/2005/8/layout/target3"/>
    <dgm:cxn modelId="{8AEB0C54-3AD9-472B-B781-52C636E7FD59}" type="presParOf" srcId="{B543CA6A-1367-41F3-B2DC-82505681C745}" destId="{EC3F57DF-5F0F-492E-9472-2AC70B61F30E}" srcOrd="13" destOrd="0" presId="urn:microsoft.com/office/officeart/2005/8/layout/target3"/>
    <dgm:cxn modelId="{769CB25B-7234-4596-82F2-11EFDD7AC9B7}" type="presParOf" srcId="{B543CA6A-1367-41F3-B2DC-82505681C745}" destId="{07F57EAE-2D2A-4768-A3E1-73FECA3434CE}" srcOrd="14" destOrd="0" presId="urn:microsoft.com/office/officeart/2005/8/layout/target3"/>
    <dgm:cxn modelId="{0516E878-166D-437C-85E5-DAED090A8982}" type="presParOf" srcId="{B543CA6A-1367-41F3-B2DC-82505681C745}" destId="{0D43D637-7C08-4257-AEDC-757A9B1E8ECC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9D7B1-54C2-44A5-8517-B290F3065503}">
      <dsp:nvSpPr>
        <dsp:cNvPr id="0" name=""/>
        <dsp:cNvSpPr/>
      </dsp:nvSpPr>
      <dsp:spPr>
        <a:xfrm>
          <a:off x="321284" y="0"/>
          <a:ext cx="7271804" cy="22002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baseline="0" dirty="0" smtClean="0"/>
            <a:t>Текущий контроль </a:t>
          </a:r>
          <a:r>
            <a:rPr lang="ru-RU" sz="3500" b="0" kern="1200" baseline="0" dirty="0" smtClean="0"/>
            <a:t>успеваемости обучающихся - это систематическая проверка учебных достижений учащихся.</a:t>
          </a:r>
          <a:endParaRPr lang="ru-RU" sz="3500" kern="1200" dirty="0"/>
        </a:p>
      </dsp:txBody>
      <dsp:txXfrm>
        <a:off x="428693" y="107409"/>
        <a:ext cx="7056986" cy="19854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F5E354-B06B-4F8C-9244-846FCB65D9CA}">
      <dsp:nvSpPr>
        <dsp:cNvPr id="0" name=""/>
        <dsp:cNvSpPr/>
      </dsp:nvSpPr>
      <dsp:spPr>
        <a:xfrm>
          <a:off x="0" y="17"/>
          <a:ext cx="7772400" cy="4944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Виды: </a:t>
          </a:r>
          <a:endParaRPr lang="ru-RU" sz="3600" kern="1200" dirty="0"/>
        </a:p>
      </dsp:txBody>
      <dsp:txXfrm>
        <a:off x="24135" y="24152"/>
        <a:ext cx="7724130" cy="446146"/>
      </dsp:txXfrm>
    </dsp:sp>
    <dsp:sp modelId="{D719A0E3-3B2A-472B-A6FB-35FA0AB2B2F4}">
      <dsp:nvSpPr>
        <dsp:cNvPr id="0" name=""/>
        <dsp:cNvSpPr/>
      </dsp:nvSpPr>
      <dsp:spPr>
        <a:xfrm>
          <a:off x="0" y="502885"/>
          <a:ext cx="7772400" cy="4944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поурочный, </a:t>
          </a:r>
          <a:endParaRPr lang="ru-RU" sz="3200" kern="1200" dirty="0"/>
        </a:p>
      </dsp:txBody>
      <dsp:txXfrm>
        <a:off x="24135" y="527020"/>
        <a:ext cx="7724130" cy="446146"/>
      </dsp:txXfrm>
    </dsp:sp>
    <dsp:sp modelId="{B4912C0D-AA29-4892-9406-D64DDC7FBFB4}">
      <dsp:nvSpPr>
        <dsp:cNvPr id="0" name=""/>
        <dsp:cNvSpPr/>
      </dsp:nvSpPr>
      <dsp:spPr>
        <a:xfrm>
          <a:off x="0" y="1005753"/>
          <a:ext cx="7772400" cy="4944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тематический.</a:t>
          </a:r>
          <a:endParaRPr lang="ru-RU" sz="3200" kern="1200" dirty="0"/>
        </a:p>
      </dsp:txBody>
      <dsp:txXfrm>
        <a:off x="24135" y="1029888"/>
        <a:ext cx="7724130" cy="4461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1CBF70-42FE-4D55-BDDA-4B9CFBDAFC52}">
      <dsp:nvSpPr>
        <dsp:cNvPr id="0" name=""/>
        <dsp:cNvSpPr/>
      </dsp:nvSpPr>
      <dsp:spPr>
        <a:xfrm>
          <a:off x="1581111" y="-220313"/>
          <a:ext cx="5406728" cy="5406728"/>
        </a:xfrm>
        <a:prstGeom prst="circularArrow">
          <a:avLst>
            <a:gd name="adj1" fmla="val 5310"/>
            <a:gd name="adj2" fmla="val 343918"/>
            <a:gd name="adj3" fmla="val 12695751"/>
            <a:gd name="adj4" fmla="val 18075192"/>
            <a:gd name="adj5" fmla="val 6195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2">
                <a:tint val="4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FC9EE5CA-9BA2-44AD-9573-E8C12E473009}">
      <dsp:nvSpPr>
        <dsp:cNvPr id="0" name=""/>
        <dsp:cNvSpPr/>
      </dsp:nvSpPr>
      <dsp:spPr>
        <a:xfrm>
          <a:off x="2495797" y="0"/>
          <a:ext cx="3577357" cy="178867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Отметки в четверти или полугодии, за четверть или полугодие – текущий контроль.</a:t>
          </a:r>
          <a:endParaRPr lang="ru-RU" sz="2400" kern="1200" dirty="0"/>
        </a:p>
      </dsp:txBody>
      <dsp:txXfrm>
        <a:off x="2583113" y="87316"/>
        <a:ext cx="3402725" cy="1614046"/>
      </dsp:txXfrm>
    </dsp:sp>
    <dsp:sp modelId="{574BAD35-D7AA-4B21-BE7E-2D7A09B93F01}">
      <dsp:nvSpPr>
        <dsp:cNvPr id="0" name=""/>
        <dsp:cNvSpPr/>
      </dsp:nvSpPr>
      <dsp:spPr>
        <a:xfrm>
          <a:off x="2495797" y="3179873"/>
          <a:ext cx="3577357" cy="1788678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70000"/>
                <a:satMod val="150000"/>
              </a:schemeClr>
            </a:gs>
            <a:gs pos="34000">
              <a:schemeClr val="accent2">
                <a:hueOff val="4681519"/>
                <a:satOff val="-5839"/>
                <a:lumOff val="1373"/>
                <a:alphaOff val="0"/>
                <a:shade val="70000"/>
                <a:satMod val="140000"/>
              </a:schemeClr>
            </a:gs>
            <a:gs pos="70000">
              <a:schemeClr val="accent2">
                <a:hueOff val="4681519"/>
                <a:satOff val="-5839"/>
                <a:lumOff val="1373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Отметки за год во 2-11 классах – промежуточная аттестация.</a:t>
          </a:r>
          <a:endParaRPr lang="ru-RU" sz="2400" kern="1200" dirty="0"/>
        </a:p>
      </dsp:txBody>
      <dsp:txXfrm>
        <a:off x="2583113" y="3267189"/>
        <a:ext cx="3402725" cy="16140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478D85-5B37-4AA5-AB64-D9B3B4C41979}">
      <dsp:nvSpPr>
        <dsp:cNvPr id="0" name=""/>
        <dsp:cNvSpPr/>
      </dsp:nvSpPr>
      <dsp:spPr>
        <a:xfrm>
          <a:off x="0" y="0"/>
          <a:ext cx="4320480" cy="216024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установление уровня достижения результатов освоения учебных предметов, курсов, дисциплин (модулей), предусмотренных образовательной программой.</a:t>
          </a:r>
          <a:endParaRPr lang="ru-RU" sz="2200" kern="1200" dirty="0"/>
        </a:p>
      </dsp:txBody>
      <dsp:txXfrm>
        <a:off x="63271" y="63271"/>
        <a:ext cx="4193938" cy="20336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558DF2-3942-4B01-A4FB-95A0BE009B7F}">
      <dsp:nvSpPr>
        <dsp:cNvPr id="0" name=""/>
        <dsp:cNvSpPr/>
      </dsp:nvSpPr>
      <dsp:spPr>
        <a:xfrm>
          <a:off x="0" y="0"/>
          <a:ext cx="4968552" cy="496855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9C8C3C-39B7-453F-99FD-41D5482D4D35}">
      <dsp:nvSpPr>
        <dsp:cNvPr id="0" name=""/>
        <dsp:cNvSpPr/>
      </dsp:nvSpPr>
      <dsp:spPr>
        <a:xfrm>
          <a:off x="2484276" y="0"/>
          <a:ext cx="6408203" cy="49685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  <a:effectLst/>
            </a:rPr>
            <a:t>в журналах </a:t>
          </a:r>
          <a:r>
            <a:rPr lang="ru-RU" sz="2400" kern="1200" dirty="0" smtClean="0"/>
            <a:t>(на электронных и на бумажных носителях)</a:t>
          </a:r>
          <a:endParaRPr lang="ru-RU" sz="2400" kern="1200" dirty="0"/>
        </a:p>
      </dsp:txBody>
      <dsp:txXfrm>
        <a:off x="2484276" y="0"/>
        <a:ext cx="6408203" cy="1055817"/>
      </dsp:txXfrm>
    </dsp:sp>
    <dsp:sp modelId="{1F22463A-421A-41AF-B7B2-3E41502BECD9}">
      <dsp:nvSpPr>
        <dsp:cNvPr id="0" name=""/>
        <dsp:cNvSpPr/>
      </dsp:nvSpPr>
      <dsp:spPr>
        <a:xfrm>
          <a:off x="652122" y="1055817"/>
          <a:ext cx="3664307" cy="3664307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963922-08F6-4983-B0C2-B5D769D82DD6}">
      <dsp:nvSpPr>
        <dsp:cNvPr id="0" name=""/>
        <dsp:cNvSpPr/>
      </dsp:nvSpPr>
      <dsp:spPr>
        <a:xfrm>
          <a:off x="2484276" y="968643"/>
          <a:ext cx="6408203" cy="38386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3">
                  <a:lumMod val="50000"/>
                </a:schemeClr>
              </a:solidFill>
              <a:effectLst/>
            </a:rPr>
            <a:t>в дневниках</a:t>
          </a:r>
          <a:endParaRPr lang="ru-RU" sz="2400" b="1" kern="1200" dirty="0">
            <a:solidFill>
              <a:schemeClr val="accent3">
                <a:lumMod val="50000"/>
              </a:schemeClr>
            </a:solidFill>
            <a:effectLst/>
          </a:endParaRPr>
        </a:p>
      </dsp:txBody>
      <dsp:txXfrm>
        <a:off x="2484276" y="968643"/>
        <a:ext cx="6408203" cy="1106053"/>
      </dsp:txXfrm>
    </dsp:sp>
    <dsp:sp modelId="{6897AC5F-297F-4BD4-9013-62A3EF78EFBC}">
      <dsp:nvSpPr>
        <dsp:cNvPr id="0" name=""/>
        <dsp:cNvSpPr/>
      </dsp:nvSpPr>
      <dsp:spPr>
        <a:xfrm>
          <a:off x="1304244" y="2111634"/>
          <a:ext cx="2360062" cy="2360062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E29DFE-CD24-40CC-81F8-B5D199D79226}">
      <dsp:nvSpPr>
        <dsp:cNvPr id="0" name=""/>
        <dsp:cNvSpPr/>
      </dsp:nvSpPr>
      <dsp:spPr>
        <a:xfrm>
          <a:off x="2484276" y="1729800"/>
          <a:ext cx="6408203" cy="31237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7030A0"/>
              </a:solidFill>
            </a:rPr>
            <a:t>в анализе педагогической деятельности </a:t>
          </a:r>
          <a:r>
            <a:rPr lang="ru-RU" sz="2400" kern="1200" dirty="0" smtClean="0"/>
            <a:t>за учебный год</a:t>
          </a:r>
          <a:endParaRPr lang="ru-RU" sz="2400" kern="1200" dirty="0"/>
        </a:p>
      </dsp:txBody>
      <dsp:txXfrm>
        <a:off x="2484276" y="1729800"/>
        <a:ext cx="6408203" cy="1397458"/>
      </dsp:txXfrm>
    </dsp:sp>
    <dsp:sp modelId="{596836B8-4B8D-43C4-8A45-80500AD4638D}">
      <dsp:nvSpPr>
        <dsp:cNvPr id="0" name=""/>
        <dsp:cNvSpPr/>
      </dsp:nvSpPr>
      <dsp:spPr>
        <a:xfrm>
          <a:off x="1956367" y="3167451"/>
          <a:ext cx="1055817" cy="1055817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955052-7A00-47BF-8E75-F193C854548E}">
      <dsp:nvSpPr>
        <dsp:cNvPr id="0" name=""/>
        <dsp:cNvSpPr/>
      </dsp:nvSpPr>
      <dsp:spPr>
        <a:xfrm>
          <a:off x="2484276" y="2857976"/>
          <a:ext cx="6408203" cy="16747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70C0"/>
              </a:solidFill>
            </a:rPr>
            <a:t>в итоговом заключении </a:t>
          </a:r>
          <a:r>
            <a:rPr lang="ru-RU" sz="2400" kern="1200" dirty="0" smtClean="0"/>
            <a:t>по результатам всестороннего анализа профессиональной деятельности педагогического работника в целях установления первой (высшей) квалификационной категории</a:t>
          </a:r>
          <a:endParaRPr lang="ru-RU" sz="2400" kern="1200" dirty="0"/>
        </a:p>
      </dsp:txBody>
      <dsp:txXfrm>
        <a:off x="2484276" y="2857976"/>
        <a:ext cx="6408203" cy="1674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85916"/>
            <a:ext cx="7848600" cy="1927225"/>
          </a:xfrm>
        </p:spPr>
        <p:txBody>
          <a:bodyPr/>
          <a:lstStyle/>
          <a:p>
            <a:r>
              <a:rPr lang="ru-RU" sz="4000" cap="none" dirty="0" smtClean="0"/>
              <a:t>Формы, периодичность и порядок текущего контроля успеваемости и промежуточной аттестации обучающихся</a:t>
            </a:r>
            <a:endParaRPr lang="ru-RU" sz="4000" cap="non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501008"/>
            <a:ext cx="6400800" cy="1752600"/>
          </a:xfrm>
        </p:spPr>
        <p:txBody>
          <a:bodyPr/>
          <a:lstStyle/>
          <a:p>
            <a:r>
              <a:rPr lang="ru-RU" dirty="0" smtClean="0"/>
              <a:t>Педсовет 20.11.2017 г.</a:t>
            </a:r>
            <a:endParaRPr lang="ru-RU" dirty="0"/>
          </a:p>
        </p:txBody>
      </p:sp>
      <p:pic>
        <p:nvPicPr>
          <p:cNvPr id="1026" name="Picture 2" descr="http://i10.fotocdn.net/s6/244/public_pin_m/47/24333636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94"/>
          <a:stretch/>
        </p:blipFill>
        <p:spPr bwMode="auto">
          <a:xfrm>
            <a:off x="4139952" y="2244682"/>
            <a:ext cx="4838278" cy="45687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61286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Текущий контроль и промежуточная аттестация по периодам обучения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858652"/>
              </p:ext>
            </p:extLst>
          </p:nvPr>
        </p:nvGraphicFramePr>
        <p:xfrm>
          <a:off x="251520" y="1628800"/>
          <a:ext cx="856895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136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dirty="0"/>
              <a:t>Статья 58. Промежуточная аттестация обучающихся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0642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/>
              <a:t>1. </a:t>
            </a:r>
            <a:r>
              <a:rPr lang="ru-RU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Освоение образовательной программы </a:t>
            </a:r>
            <a:r>
              <a:rPr lang="ru-RU" sz="1800" dirty="0"/>
              <a:t>(за исключением образовательной программы дошкольного образования), в том числе отдельной части или всего объема учебного предмета, курса, дисциплины (модуля) образовательной программы, </a:t>
            </a:r>
            <a:r>
              <a:rPr lang="ru-RU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сопровождается промежуточной аттестацией обучающихся, проводимой в формах, определенных учебным планом, и в порядке, установленном образовательной организацией</a:t>
            </a:r>
            <a:r>
              <a:rPr lang="ru-RU" sz="1800" dirty="0"/>
              <a:t>.</a:t>
            </a:r>
          </a:p>
          <a:p>
            <a:pPr marL="0" indent="0" algn="just">
              <a:buNone/>
            </a:pPr>
            <a:r>
              <a:rPr lang="ru-RU" sz="1800" dirty="0"/>
              <a:t>2. </a:t>
            </a:r>
            <a:r>
              <a:rPr lang="ru-RU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Неудовлетворительные результаты промежуточной аттестации </a:t>
            </a:r>
            <a:r>
              <a:rPr lang="ru-RU" sz="1800" dirty="0"/>
              <a:t>по одному или нескольким учебным предметам, курсам, дисциплинам (модулям) образовательной программы или </a:t>
            </a:r>
            <a:r>
              <a:rPr lang="ru-RU" sz="1800" dirty="0" err="1"/>
              <a:t>непрохождение</a:t>
            </a:r>
            <a:r>
              <a:rPr lang="ru-RU" sz="1800" dirty="0"/>
              <a:t> промежуточной аттестации при отсутствии уважительных причин </a:t>
            </a:r>
            <a:r>
              <a:rPr lang="ru-RU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признаются академической задолженностью</a:t>
            </a:r>
            <a:r>
              <a:rPr lang="ru-RU" sz="1800" dirty="0"/>
              <a:t>.</a:t>
            </a:r>
          </a:p>
          <a:p>
            <a:pPr marL="0" indent="0" algn="just">
              <a:buNone/>
            </a:pPr>
            <a:r>
              <a:rPr lang="ru-RU" sz="1800" dirty="0"/>
              <a:t>3. </a:t>
            </a:r>
            <a:r>
              <a:rPr lang="ru-RU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Обучающиеся обязаны </a:t>
            </a:r>
            <a:r>
              <a:rPr lang="ru-RU" sz="1800" dirty="0"/>
              <a:t>ликвидировать академическую задолженность.</a:t>
            </a:r>
          </a:p>
          <a:p>
            <a:pPr marL="0" indent="0" algn="just">
              <a:buNone/>
            </a:pPr>
            <a:r>
              <a:rPr lang="ru-RU" sz="1800" dirty="0"/>
              <a:t>4. </a:t>
            </a:r>
            <a:r>
              <a:rPr lang="ru-RU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Образовательные организации, родители </a:t>
            </a:r>
            <a:r>
              <a:rPr lang="ru-RU" sz="1800" dirty="0"/>
              <a:t>(законные представители) несовершеннолетнего обучающегося, обеспечивающие получение обучающимся общего образования в форме семейного образования, </a:t>
            </a:r>
            <a:r>
              <a:rPr lang="ru-RU" sz="1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обязаны создать условия </a:t>
            </a:r>
            <a:r>
              <a:rPr lang="ru-RU" sz="1800" dirty="0"/>
              <a:t>обучающемуся для ликвидации академической задолженности и обеспечить контроль за своевременностью ее ликвидации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6967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Статья 58. Промежуточная аттестация обучающихся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768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5. 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Обучающиеся, имеющие академическую задолженность, вправе пройти </a:t>
            </a:r>
            <a:r>
              <a:rPr lang="ru-RU" dirty="0"/>
              <a:t>промежуточную аттестацию по соответствующим учебному предмету, курсу, дисциплине (модулю) 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более двух раз </a:t>
            </a:r>
            <a:r>
              <a:rPr lang="ru-RU" dirty="0"/>
              <a:t>в сроки, определяемые организацией, осуществляющей образовательную деятельность, в пределах одного года с момента образования академической задолженности. В указанный период не включаются время болезни обучающегося, нахождение его в академическом отпуске или отпуске по беременности и родам.</a:t>
            </a:r>
          </a:p>
          <a:p>
            <a:pPr marL="0" indent="0" algn="just">
              <a:buNone/>
            </a:pPr>
            <a:r>
              <a:rPr lang="ru-RU" dirty="0"/>
              <a:t>6. Для проведения промежуточной аттестации во второй раз образовательной организацией 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создается комиссия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7. Не допускается взимание платы с обучающихся за прохождение промежуточной аттестации.</a:t>
            </a:r>
          </a:p>
          <a:p>
            <a:pPr marL="0" indent="0" algn="just">
              <a:buNone/>
            </a:pPr>
            <a:r>
              <a:rPr lang="ru-RU" dirty="0"/>
              <a:t>8. Обучающиеся, не прошедшие промежуточной аттестации по уважительным причинам или имеющие академическую задолженность, 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переводятся в следующий класс </a:t>
            </a:r>
            <a:r>
              <a:rPr lang="ru-RU" dirty="0"/>
              <a:t>или на следующий курс 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условно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732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Статья 58. Промежуточная аттестация обучающихся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8768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9. Обучающиеся в образовательной организации по образовательным программам начального общего, основного общего и среднего общего образования, 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ликвидировавшие </a:t>
            </a:r>
            <a:r>
              <a:rPr lang="ru-RU" dirty="0"/>
              <a:t>в установленные сроки академической задолженности с момента ее образования, 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усмотрению их родителей (законных представителей) оставляются на повторное обучение</a:t>
            </a:r>
            <a:r>
              <a:rPr lang="ru-RU" dirty="0"/>
              <a:t>, переводятся на обучение по адаптированным образовательным программам в соответствии с рекомендациями психолого-медико-педагогической комиссии либо на обучение по индивидуальному учебному плану.</a:t>
            </a:r>
          </a:p>
          <a:p>
            <a:pPr marL="0" indent="0" algn="just">
              <a:buNone/>
            </a:pPr>
            <a:r>
              <a:rPr lang="ru-RU" dirty="0"/>
              <a:t>10. Обучающиеся по образовательным программам начального общего, основного общего и среднего общего образования в форме семейного образования, не ликвидировавшие в установленные сроки академической задолженности, 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продолжают получать образование в образовательной организации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11. Обучающиеся по основным профессиональным образовательным программам, не ликвидировавшие в установленные сроки академической задолженности, отчисляются из этой организации как не выполнившие обязанностей по добросовестному освоению образовательной программы и выполнению учебного плана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58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970784" cy="99060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Промежуточная </a:t>
            </a:r>
            <a:r>
              <a:rPr lang="ru-RU" dirty="0" smtClean="0"/>
              <a:t>аттестация – это </a:t>
            </a:r>
            <a:endParaRPr lang="ru-RU" dirty="0"/>
          </a:p>
        </p:txBody>
      </p:sp>
      <p:graphicFrame>
        <p:nvGraphicFramePr>
          <p:cNvPr id="15" name="Объект 1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62800051"/>
              </p:ext>
            </p:extLst>
          </p:nvPr>
        </p:nvGraphicFramePr>
        <p:xfrm>
          <a:off x="107504" y="1844824"/>
          <a:ext cx="432048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Объект 1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pic>
        <p:nvPicPr>
          <p:cNvPr id="3074" name="Picture 2" descr="http://heaclub.ru/tim/2dd042723c5395aba91451023c81e2f5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20688"/>
            <a:ext cx="4229375" cy="58639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02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Промежуточная аттестация подразделяется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28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промежуточную аттестацию</a:t>
            </a:r>
            <a:r>
              <a:rPr lang="ru-RU" sz="2800" dirty="0"/>
              <a:t>, которая проводится по каждому учебному предмету, курсу, дисциплине, модулю </a:t>
            </a:r>
            <a:r>
              <a:rPr lang="ru-RU" sz="2800" i="1" dirty="0" smtClean="0">
                <a:solidFill>
                  <a:srgbClr val="C00000"/>
                </a:solidFill>
              </a:rPr>
              <a:t>в форме </a:t>
            </a:r>
            <a:r>
              <a:rPr lang="ru-RU" sz="2800" i="1" dirty="0">
                <a:solidFill>
                  <a:srgbClr val="C00000"/>
                </a:solidFill>
              </a:rPr>
              <a:t>аттестационной </a:t>
            </a:r>
            <a:r>
              <a:rPr lang="ru-RU" sz="2800" i="1" dirty="0" smtClean="0">
                <a:solidFill>
                  <a:srgbClr val="C00000"/>
                </a:solidFill>
              </a:rPr>
              <a:t>работы </a:t>
            </a:r>
            <a:r>
              <a:rPr lang="ru-RU" sz="2800" dirty="0" smtClean="0"/>
              <a:t>(контрольной</a:t>
            </a:r>
            <a:r>
              <a:rPr lang="ru-RU" sz="2800" dirty="0"/>
              <a:t>, проверочной, творческой и т.д</a:t>
            </a:r>
            <a:r>
              <a:rPr lang="ru-RU" sz="2800" dirty="0" smtClean="0"/>
              <a:t>.) и фиксируется в виде балльной отметки: 2, 3, 4, 5; </a:t>
            </a:r>
          </a:p>
          <a:p>
            <a:pPr algn="just"/>
            <a:r>
              <a:rPr lang="ru-RU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28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годовую </a:t>
            </a:r>
            <a:r>
              <a:rPr lang="ru-RU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промежуточную аттестацию</a:t>
            </a:r>
            <a:r>
              <a:rPr lang="ru-RU" sz="2800" dirty="0"/>
              <a:t>, которая </a:t>
            </a:r>
            <a:r>
              <a:rPr lang="ru-RU" sz="2800" dirty="0" smtClean="0"/>
              <a:t>проводится </a:t>
            </a:r>
            <a:r>
              <a:rPr lang="ru-RU" sz="2800" dirty="0"/>
              <a:t>по каждому учебному предмету, курсу, дисциплине, модулю </a:t>
            </a:r>
            <a:r>
              <a:rPr lang="ru-RU" sz="2800" i="1" dirty="0">
                <a:solidFill>
                  <a:srgbClr val="C00000"/>
                </a:solidFill>
              </a:rPr>
              <a:t>по итогам учебного </a:t>
            </a:r>
            <a:r>
              <a:rPr lang="ru-RU" sz="2800" i="1" dirty="0" smtClean="0">
                <a:solidFill>
                  <a:srgbClr val="C00000"/>
                </a:solidFill>
              </a:rPr>
              <a:t>года</a:t>
            </a:r>
            <a:r>
              <a:rPr lang="ru-RU" sz="2800" dirty="0" smtClean="0"/>
              <a:t> и фиксируется в виде годовой отметки: 2, 3, 4, 5.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2619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промежуточной аттестации отмечаются </a:t>
            </a:r>
            <a:r>
              <a:rPr lang="ru-RU" dirty="0"/>
              <a:t>в РП: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67309"/>
            <a:ext cx="8229600" cy="4909691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u="sng" dirty="0" smtClean="0">
                <a:solidFill>
                  <a:srgbClr val="C00000"/>
                </a:solidFill>
              </a:rPr>
              <a:t>В Пояснительной записке: </a:t>
            </a:r>
            <a:r>
              <a:rPr lang="ru-RU" dirty="0" smtClean="0"/>
              <a:t>В </a:t>
            </a:r>
            <a:r>
              <a:rPr lang="ru-RU" dirty="0"/>
              <a:t>соответствии с п.1 ст</a:t>
            </a:r>
            <a:r>
              <a:rPr lang="ru-RU" dirty="0" smtClean="0"/>
              <a:t>. 58 </a:t>
            </a:r>
            <a:r>
              <a:rPr lang="ru-RU" dirty="0"/>
              <a:t>ФЗ «Об образовании в Российской Федерации» от 29.12.2012 № 273-ФЗ </a:t>
            </a:r>
            <a:r>
              <a:rPr lang="ru-RU" i="1" dirty="0">
                <a:solidFill>
                  <a:srgbClr val="C00000"/>
                </a:solidFill>
              </a:rPr>
              <a:t>промежуточная аттестация </a:t>
            </a:r>
            <a:r>
              <a:rPr lang="ru-RU" dirty="0"/>
              <a:t>с целью проверки степени и уровня освоения обучающимися образовательной программы по предмету «Русский язык» за курс 7 класса запланирована </a:t>
            </a:r>
            <a:r>
              <a:rPr lang="ru-RU" i="1" dirty="0">
                <a:solidFill>
                  <a:srgbClr val="C00000"/>
                </a:solidFill>
              </a:rPr>
              <a:t>в форме контрольной работы (диктант с грамматическим заданием)</a:t>
            </a:r>
            <a:r>
              <a:rPr lang="ru-RU" dirty="0"/>
              <a:t>.</a:t>
            </a:r>
          </a:p>
          <a:p>
            <a:pPr algn="just"/>
            <a:r>
              <a:rPr lang="ru-RU" b="1" u="sng" dirty="0">
                <a:solidFill>
                  <a:srgbClr val="C00000"/>
                </a:solidFill>
              </a:rPr>
              <a:t>В Пояснительной записке: </a:t>
            </a:r>
            <a:r>
              <a:rPr lang="ru-RU" dirty="0" smtClean="0"/>
              <a:t>В </a:t>
            </a:r>
            <a:r>
              <a:rPr lang="ru-RU" dirty="0"/>
              <a:t>соответствии с п.1 ст</a:t>
            </a:r>
            <a:r>
              <a:rPr lang="ru-RU" dirty="0" smtClean="0"/>
              <a:t>. 58 </a:t>
            </a:r>
            <a:r>
              <a:rPr lang="ru-RU" dirty="0"/>
              <a:t>ФЗ «Об образовании в Российской Федерации» от 29.12.2012 № 273-ФЗ </a:t>
            </a:r>
            <a:r>
              <a:rPr lang="ru-RU" i="1" dirty="0">
                <a:solidFill>
                  <a:srgbClr val="C00000"/>
                </a:solidFill>
              </a:rPr>
              <a:t>промежуточная аттестация </a:t>
            </a:r>
            <a:r>
              <a:rPr lang="ru-RU" dirty="0"/>
              <a:t>с целью проверки степени и уровня освоения обучающимися образовательной программы по предмету «Литература» за курс 7 класса запланирована </a:t>
            </a:r>
            <a:r>
              <a:rPr lang="ru-RU" i="1" dirty="0">
                <a:solidFill>
                  <a:srgbClr val="C00000"/>
                </a:solidFill>
              </a:rPr>
              <a:t>в форме творческой работы (сочинение)</a:t>
            </a:r>
            <a:r>
              <a:rPr lang="ru-RU" dirty="0"/>
              <a:t>.</a:t>
            </a:r>
          </a:p>
          <a:p>
            <a:pPr algn="just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5429" y="366980"/>
            <a:ext cx="7260642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Какой недочет нужно устранить 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в этих Пояснительных записках?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53200" y="6027003"/>
            <a:ext cx="54600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Указать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неделю, месяц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год </a:t>
            </a:r>
            <a:endPara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24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4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роведения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аттестационной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 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044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текущего контроля и промежуточной аттестации отражаются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794298"/>
              </p:ext>
            </p:extLst>
          </p:nvPr>
        </p:nvGraphicFramePr>
        <p:xfrm>
          <a:off x="0" y="1700808"/>
          <a:ext cx="889248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183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03644"/>
            <a:ext cx="8784976" cy="990600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Результаты освоения обучающимися образовательных программ в 2017-2018 учебном году (по итогам мониторингов внутренней системы оценки качества образования, далее ВСОКО</a:t>
            </a:r>
            <a:r>
              <a:rPr lang="ru-RU" sz="2400" dirty="0" smtClean="0"/>
              <a:t>)*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5891" y="1772816"/>
            <a:ext cx="8640960" cy="4869160"/>
          </a:xfrm>
        </p:spPr>
        <p:txBody>
          <a:bodyPr>
            <a:noAutofit/>
          </a:bodyPr>
          <a:lstStyle/>
          <a:p>
            <a:pPr algn="just"/>
            <a:r>
              <a:rPr lang="ru-RU" sz="2600" b="1" dirty="0" smtClean="0">
                <a:solidFill>
                  <a:srgbClr val="C00000"/>
                </a:solidFill>
              </a:rPr>
              <a:t>БЫЛО: </a:t>
            </a:r>
            <a:r>
              <a:rPr lang="ru-RU" sz="2600" dirty="0" smtClean="0"/>
              <a:t>*Таблица </a:t>
            </a:r>
            <a:r>
              <a:rPr lang="ru-RU" sz="2600" dirty="0"/>
              <a:t>обязательна для заполнения. По каждому классу, в котором работает педагог, необходимо заполнить сведения о двух проведенных по данному предмету в </a:t>
            </a:r>
            <a:r>
              <a:rPr lang="ru-RU" sz="2600" dirty="0" smtClean="0"/>
              <a:t>2016-2017 </a:t>
            </a:r>
            <a:r>
              <a:rPr lang="ru-RU" sz="2600" dirty="0"/>
              <a:t>учебном году контрольных работах, относящихся к промежуточной аттестации. </a:t>
            </a:r>
            <a:endParaRPr lang="ru-RU" sz="2600" dirty="0" smtClean="0"/>
          </a:p>
          <a:p>
            <a:pPr algn="just"/>
            <a:r>
              <a:rPr lang="ru-RU" sz="2600" b="1" dirty="0" smtClean="0">
                <a:solidFill>
                  <a:srgbClr val="C00000"/>
                </a:solidFill>
              </a:rPr>
              <a:t>БУДЕТ: </a:t>
            </a:r>
            <a:r>
              <a:rPr lang="ru-RU" sz="2600" dirty="0" smtClean="0"/>
              <a:t>*Таблица </a:t>
            </a:r>
            <a:r>
              <a:rPr lang="ru-RU" sz="2600" dirty="0"/>
              <a:t>обязательна для заполнения. По каждому </a:t>
            </a:r>
            <a:r>
              <a:rPr lang="ru-RU" sz="2600" dirty="0" smtClean="0"/>
              <a:t>предмету учебного плана 2017-2018 </a:t>
            </a:r>
            <a:r>
              <a:rPr lang="ru-RU" sz="2600" dirty="0" err="1" smtClean="0"/>
              <a:t>уч.г</a:t>
            </a:r>
            <a:r>
              <a:rPr lang="ru-RU" sz="2600" dirty="0" smtClean="0"/>
              <a:t>. для 2-11 классов </a:t>
            </a:r>
            <a:r>
              <a:rPr lang="ru-RU" sz="2600" dirty="0"/>
              <a:t>необходимо заполнить сведения </a:t>
            </a:r>
            <a:r>
              <a:rPr lang="ru-RU" sz="2600" dirty="0" smtClean="0"/>
              <a:t>об одной проведенной </a:t>
            </a:r>
            <a:r>
              <a:rPr lang="ru-RU" sz="2600" dirty="0"/>
              <a:t>по данному предмету </a:t>
            </a:r>
            <a:r>
              <a:rPr lang="ru-RU" sz="2600" dirty="0" smtClean="0"/>
              <a:t>контрольной, творческой и т.д. работе, относящейся </a:t>
            </a:r>
            <a:r>
              <a:rPr lang="ru-RU" sz="2600" dirty="0"/>
              <a:t>к промежуточной аттестации. </a:t>
            </a:r>
          </a:p>
        </p:txBody>
      </p:sp>
    </p:spTree>
    <p:extLst>
      <p:ext uri="{BB962C8B-B14F-4D97-AF65-F5344CB8AC3E}">
        <p14:creationId xmlns:p14="http://schemas.microsoft.com/office/powerpoint/2010/main" val="344249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914" y="764704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Результаты освоения обучающимися образовательных программ в 2017-2018 учебном году (по итогам мониторингов внутренней системы оценки качества образования, далее ВСОКО</a:t>
            </a:r>
            <a:r>
              <a:rPr lang="ru-RU" sz="2800" dirty="0" smtClean="0"/>
              <a:t>)*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28120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КРОМЕ ТОГО: </a:t>
            </a:r>
            <a:r>
              <a:rPr lang="ru-RU" sz="2800" dirty="0" smtClean="0"/>
              <a:t>*В раздел ВСОКО включить анализ контрольной, самостоятельной и т.д. работы по предмету, обозначенному в плане ВШК на 2017-2018 учебный год. </a:t>
            </a:r>
          </a:p>
        </p:txBody>
      </p:sp>
    </p:spTree>
    <p:extLst>
      <p:ext uri="{BB962C8B-B14F-4D97-AF65-F5344CB8AC3E}">
        <p14:creationId xmlns:p14="http://schemas.microsoft.com/office/powerpoint/2010/main" val="148603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33400"/>
            <a:ext cx="8640960" cy="23195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Положение о </a:t>
            </a:r>
            <a:r>
              <a:rPr lang="ru-RU" dirty="0"/>
              <a:t>формах, периодичности, порядке текущего контроля успеваемости и промежуточной аттестации </a:t>
            </a:r>
            <a:r>
              <a:rPr lang="ru-RU" dirty="0" smtClean="0"/>
              <a:t>обучающихся </a:t>
            </a:r>
            <a:r>
              <a:rPr lang="ru-RU" dirty="0"/>
              <a:t>МБОУ «Северский лицей»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789040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Освоение образовательной программы</a:t>
            </a:r>
            <a:r>
              <a:rPr lang="ru-RU" sz="2800" dirty="0"/>
              <a:t>, в том числе отдельной части или всего объема учебного предмета, курса, дисциплины (модуля) образовательной программы,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сопровождается текущим контролем успеваемости и промежуточной аттестацией </a:t>
            </a:r>
            <a:r>
              <a:rPr lang="ru-RU" sz="2800" dirty="0" smtClean="0"/>
              <a:t>обучающихся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416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Состояние преподавания в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dirty="0" smtClean="0"/>
              <a:t> </a:t>
            </a:r>
            <a:r>
              <a:rPr lang="ru-RU" dirty="0" smtClean="0"/>
              <a:t>п/г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Октябрь-ноябрь 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ИЗО 2-4 </a:t>
            </a:r>
            <a:r>
              <a:rPr lang="ru-RU" sz="3200" dirty="0" err="1" smtClean="0"/>
              <a:t>кл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Технология 5-8 </a:t>
            </a:r>
            <a:r>
              <a:rPr lang="ru-RU" sz="3200" dirty="0" err="1" smtClean="0"/>
              <a:t>кл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Музыка 5-8 </a:t>
            </a:r>
            <a:r>
              <a:rPr lang="ru-RU" sz="3200" dirty="0" err="1" smtClean="0"/>
              <a:t>кл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Декабрь 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Лит. чт. 2-4 </a:t>
            </a:r>
            <a:r>
              <a:rPr lang="ru-RU" sz="3200" dirty="0" err="1" smtClean="0"/>
              <a:t>кл</a:t>
            </a:r>
            <a:r>
              <a:rPr lang="ru-RU" sz="3200" dirty="0" smtClean="0"/>
              <a:t>.</a:t>
            </a:r>
          </a:p>
          <a:p>
            <a:r>
              <a:rPr lang="ru-RU" sz="3200" dirty="0" err="1" smtClean="0"/>
              <a:t>Рус.яз</a:t>
            </a:r>
            <a:r>
              <a:rPr lang="ru-RU" sz="3200" dirty="0" smtClean="0"/>
              <a:t>. 9-11 </a:t>
            </a:r>
            <a:r>
              <a:rPr lang="ru-RU" sz="3200" dirty="0" err="1" smtClean="0"/>
              <a:t>кл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5874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554359"/>
              </p:ext>
            </p:extLst>
          </p:nvPr>
        </p:nvGraphicFramePr>
        <p:xfrm>
          <a:off x="3635896" y="533400"/>
          <a:ext cx="5400598" cy="6324596"/>
        </p:xfrm>
        <a:graphic>
          <a:graphicData uri="http://schemas.openxmlformats.org/drawingml/2006/table">
            <a:tbl>
              <a:tblPr firstRow="1" firstCol="1" bandRow="1"/>
              <a:tblGrid>
                <a:gridCol w="998951"/>
                <a:gridCol w="214980"/>
                <a:gridCol w="730283"/>
                <a:gridCol w="453164"/>
                <a:gridCol w="214980"/>
                <a:gridCol w="700008"/>
                <a:gridCol w="491255"/>
                <a:gridCol w="214980"/>
                <a:gridCol w="661917"/>
                <a:gridCol w="720080"/>
              </a:tblGrid>
              <a:tr h="192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Учитель 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Форма контроля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9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Ассистент 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Дата проведения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9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Тема 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931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Класс (-ы)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58457" marR="584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62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Кол-во уч-ся по списку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794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Кол-во уч-ся, выполнявших работу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94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Кол-во уч-ся, справившихся с работой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25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Кол-во уч-ся, не справившихся с работой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14">
                <a:tc gridSpan="10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Выполнили на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931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«5»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1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«4»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1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«3»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1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«2»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94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Качество (%) или средний балл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62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Допустили ошибки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Кол-во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Кол-во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Кол-во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1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1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1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1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1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1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94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 уч-ся, не справившихся с работой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01">
                <a:tc gridSpan="10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Рекомендации:</a:t>
                      </a:r>
                    </a:p>
                  </a:txBody>
                  <a:tcPr marL="58457" marR="58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1543" y="533400"/>
            <a:ext cx="3347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освоения обучающимися образовательных программ </a:t>
            </a:r>
            <a:r>
              <a:rPr lang="x-none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2017-2018 учебном году (по итогам мониторингов внутренней системы оценки качества образования, далее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ВСОКО)</a:t>
            </a:r>
            <a:r>
              <a:rPr lang="ru-RU" sz="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99792" y="0"/>
            <a:ext cx="75608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среза знаний, умений и навыков по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_________________________</a:t>
            </a:r>
          </a:p>
          <a:p>
            <a:pPr algn="r">
              <a:spcAft>
                <a:spcPts val="0"/>
              </a:spcAft>
            </a:pPr>
            <a:r>
              <a:rPr lang="ru-RU" sz="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</a:t>
            </a:r>
            <a:endParaRPr lang="ru-RU" sz="105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94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Текущий контроль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01" y="1556792"/>
            <a:ext cx="7488831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608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39" y="1484784"/>
            <a:ext cx="7416823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Текущий контроль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428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458788"/>
            <a:ext cx="6991300" cy="6282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202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7776863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109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788" y="476672"/>
            <a:ext cx="8507288" cy="990600"/>
          </a:xfrm>
        </p:spPr>
        <p:txBody>
          <a:bodyPr>
            <a:noAutofit/>
          </a:bodyPr>
          <a:lstStyle/>
          <a:p>
            <a:r>
              <a:rPr lang="ru-RU" sz="3200" dirty="0"/>
              <a:t>Динамика индивидуальных образовательных результатов обучающихся по годам*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26128"/>
              </p:ext>
            </p:extLst>
          </p:nvPr>
        </p:nvGraphicFramePr>
        <p:xfrm>
          <a:off x="449476" y="1916832"/>
          <a:ext cx="8229600" cy="1706880"/>
        </p:xfrm>
        <a:graphic>
          <a:graphicData uri="http://schemas.openxmlformats.org/drawingml/2006/table">
            <a:tbl>
              <a:tblPr firstRow="1" firstCol="1" bandRow="1"/>
              <a:tblGrid>
                <a:gridCol w="1097828"/>
                <a:gridCol w="743956"/>
                <a:gridCol w="1125809"/>
                <a:gridCol w="1125809"/>
                <a:gridCol w="1117580"/>
                <a:gridCol w="1117580"/>
                <a:gridCol w="1058327"/>
                <a:gridCol w="842711"/>
              </a:tblGrid>
              <a:tr h="30280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Учебный год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Класс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Положительная динамика результатов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Стабильно положительные результаты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Отрицательная динамика результатов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30" marR="68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96733" y="3673162"/>
            <a:ext cx="39881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  <a:tabLst>
                <a:tab pos="449580" algn="l"/>
                <a:tab pos="2637155" algn="ctr"/>
                <a:tab pos="5274310" algn="r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Таблица обязательна для заполнения.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4437112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Текущий контроль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568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Текущий контроль</a:t>
            </a:r>
            <a:endParaRPr lang="ru-RU" dirty="0"/>
          </a:p>
        </p:txBody>
      </p:sp>
      <p:pic>
        <p:nvPicPr>
          <p:cNvPr id="1031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26935"/>
            <a:ext cx="8568952" cy="5015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044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0600"/>
          </a:xfrm>
        </p:spPr>
        <p:txBody>
          <a:bodyPr/>
          <a:lstStyle/>
          <a:p>
            <a:r>
              <a:rPr lang="ru-RU" dirty="0" smtClean="0"/>
              <a:t>Решение педагогического совета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800" dirty="0" smtClean="0"/>
              <a:t>1. Осуществлять текущий контроль в соответствии с утвержденными РП и планом ВШК на учебный год. Отражать результаты текущего контроля в журналах и дневниках ежедневно, в анализах педагогической деятельности по итогам полугодий.</a:t>
            </a:r>
          </a:p>
          <a:p>
            <a:pPr marL="0" indent="0" algn="r">
              <a:buNone/>
            </a:pPr>
            <a:r>
              <a:rPr lang="ru-RU" sz="2600" i="1" dirty="0" smtClean="0">
                <a:solidFill>
                  <a:srgbClr val="C00000"/>
                </a:solidFill>
              </a:rPr>
              <a:t>Отв.: учителя-предметники</a:t>
            </a:r>
            <a:r>
              <a:rPr lang="ru-RU" sz="2600" i="1" dirty="0">
                <a:solidFill>
                  <a:srgbClr val="C00000"/>
                </a:solidFill>
              </a:rPr>
              <a:t>, </a:t>
            </a:r>
          </a:p>
          <a:p>
            <a:pPr marL="0" indent="0" algn="r">
              <a:buNone/>
            </a:pPr>
            <a:r>
              <a:rPr lang="ru-RU" sz="2600" i="1" dirty="0" smtClean="0">
                <a:solidFill>
                  <a:srgbClr val="C00000"/>
                </a:solidFill>
              </a:rPr>
              <a:t>рук. МО, заместители директора. </a:t>
            </a:r>
          </a:p>
          <a:p>
            <a:pPr marL="0" indent="0" algn="r">
              <a:buNone/>
            </a:pPr>
            <a:r>
              <a:rPr lang="ru-RU" sz="2600" i="1" dirty="0" smtClean="0">
                <a:solidFill>
                  <a:srgbClr val="C00000"/>
                </a:solidFill>
              </a:rPr>
              <a:t>Срок: в течение учебного года.</a:t>
            </a:r>
          </a:p>
          <a:p>
            <a:pPr marL="0" indent="0" algn="just">
              <a:buNone/>
            </a:pPr>
            <a:r>
              <a:rPr lang="ru-RU" sz="2800" dirty="0" smtClean="0"/>
              <a:t>2. Проводить промежуточную аттестацию в форме аттестационных работ и по итогам года в соответствии с Положением, утвержденным приказом директора от 27.06.2017 г. № 200 (о/д).</a:t>
            </a:r>
          </a:p>
          <a:p>
            <a:pPr marL="0" indent="0" algn="r">
              <a:buNone/>
            </a:pPr>
            <a:r>
              <a:rPr lang="ru-RU" sz="2600" i="1" dirty="0">
                <a:solidFill>
                  <a:srgbClr val="C00000"/>
                </a:solidFill>
              </a:rPr>
              <a:t>Отв</a:t>
            </a:r>
            <a:r>
              <a:rPr lang="ru-RU" sz="2600" i="1" dirty="0" smtClean="0">
                <a:solidFill>
                  <a:srgbClr val="C00000"/>
                </a:solidFill>
              </a:rPr>
              <a:t>.: учителя-предметники, </a:t>
            </a:r>
          </a:p>
          <a:p>
            <a:pPr marL="0" indent="0" algn="r">
              <a:buNone/>
            </a:pPr>
            <a:r>
              <a:rPr lang="ru-RU" sz="2600" i="1" dirty="0" smtClean="0">
                <a:solidFill>
                  <a:srgbClr val="C00000"/>
                </a:solidFill>
              </a:rPr>
              <a:t>рук</a:t>
            </a:r>
            <a:r>
              <a:rPr lang="ru-RU" sz="2600" i="1" dirty="0">
                <a:solidFill>
                  <a:srgbClr val="C00000"/>
                </a:solidFill>
              </a:rPr>
              <a:t>. МО, </a:t>
            </a:r>
            <a:r>
              <a:rPr lang="ru-RU" sz="2600" i="1" dirty="0" smtClean="0">
                <a:solidFill>
                  <a:srgbClr val="C00000"/>
                </a:solidFill>
              </a:rPr>
              <a:t>заместители директора</a:t>
            </a:r>
            <a:r>
              <a:rPr lang="ru-RU" sz="2600" i="1" dirty="0">
                <a:solidFill>
                  <a:srgbClr val="C00000"/>
                </a:solidFill>
              </a:rPr>
              <a:t>. </a:t>
            </a:r>
          </a:p>
          <a:p>
            <a:pPr marL="0" indent="0" algn="r">
              <a:buNone/>
            </a:pPr>
            <a:r>
              <a:rPr lang="ru-RU" sz="2600" i="1" dirty="0">
                <a:solidFill>
                  <a:srgbClr val="C00000"/>
                </a:solidFill>
              </a:rPr>
              <a:t>Срок: </a:t>
            </a:r>
            <a:r>
              <a:rPr lang="ru-RU" sz="2600" i="1" dirty="0" smtClean="0">
                <a:solidFill>
                  <a:srgbClr val="C00000"/>
                </a:solidFill>
              </a:rPr>
              <a:t>в течение учебного года.</a:t>
            </a:r>
            <a:endParaRPr lang="ru-RU" sz="2600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2009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933340360"/>
              </p:ext>
            </p:extLst>
          </p:nvPr>
        </p:nvGraphicFramePr>
        <p:xfrm>
          <a:off x="722313" y="2362200"/>
          <a:ext cx="7772400" cy="2200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31630842"/>
              </p:ext>
            </p:extLst>
          </p:nvPr>
        </p:nvGraphicFramePr>
        <p:xfrm>
          <a:off x="722313" y="4626864"/>
          <a:ext cx="7772400" cy="1500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78381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Формы </a:t>
            </a:r>
            <a:r>
              <a:rPr lang="ru-RU" dirty="0"/>
              <a:t>текущего контроля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1662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3200" b="1" dirty="0">
                <a:solidFill>
                  <a:srgbClr val="C00000"/>
                </a:solidFill>
              </a:rPr>
              <a:t>п</a:t>
            </a:r>
            <a:r>
              <a:rPr lang="ru-RU" sz="3200" b="1" dirty="0" smtClean="0">
                <a:solidFill>
                  <a:srgbClr val="C00000"/>
                </a:solidFill>
              </a:rPr>
              <a:t>исьменная форма</a:t>
            </a:r>
            <a:r>
              <a:rPr lang="ru-RU" sz="3200" dirty="0" smtClean="0"/>
              <a:t> проверки учебных достижений – </a:t>
            </a:r>
            <a:r>
              <a:rPr lang="ru-RU" sz="3200" dirty="0"/>
              <a:t>письменный ответ учащегося на один или систему вопросов (заданий</a:t>
            </a:r>
            <a:r>
              <a:rPr lang="ru-RU" sz="3200" dirty="0" smtClean="0"/>
              <a:t>);</a:t>
            </a:r>
            <a:endParaRPr lang="ru-RU" sz="3200" dirty="0"/>
          </a:p>
          <a:p>
            <a:pPr algn="just">
              <a:buFont typeface="Wingdings" pitchFamily="2" charset="2"/>
              <a:buChar char="q"/>
            </a:pPr>
            <a:r>
              <a:rPr lang="ru-RU" sz="3200" b="1" dirty="0">
                <a:solidFill>
                  <a:srgbClr val="C00000"/>
                </a:solidFill>
              </a:rPr>
              <a:t>у</a:t>
            </a:r>
            <a:r>
              <a:rPr lang="ru-RU" sz="3200" b="1" dirty="0" smtClean="0">
                <a:solidFill>
                  <a:srgbClr val="C00000"/>
                </a:solidFill>
              </a:rPr>
              <a:t>стная форма</a:t>
            </a:r>
            <a:r>
              <a:rPr lang="ru-RU" sz="3200" dirty="0" smtClean="0"/>
              <a:t> проверки </a:t>
            </a:r>
            <a:r>
              <a:rPr lang="ru-RU" sz="3200" dirty="0"/>
              <a:t>– устный ответ учащегося на вопрос;</a:t>
            </a:r>
          </a:p>
          <a:p>
            <a:pPr algn="just">
              <a:buFont typeface="Wingdings" pitchFamily="2" charset="2"/>
              <a:buChar char="q"/>
            </a:pPr>
            <a:r>
              <a:rPr lang="ru-RU" sz="3200" b="1" dirty="0">
                <a:solidFill>
                  <a:srgbClr val="C00000"/>
                </a:solidFill>
              </a:rPr>
              <a:t>к</a:t>
            </a:r>
            <a:r>
              <a:rPr lang="ru-RU" sz="3200" b="1" dirty="0" smtClean="0">
                <a:solidFill>
                  <a:srgbClr val="C00000"/>
                </a:solidFill>
              </a:rPr>
              <a:t>омбинированная форма </a:t>
            </a:r>
            <a:r>
              <a:rPr lang="ru-RU" sz="3200" dirty="0" smtClean="0"/>
              <a:t>проверки </a:t>
            </a:r>
            <a:r>
              <a:rPr lang="ru-RU" sz="3200" dirty="0"/>
              <a:t>– сочетание письменных и устных форм </a:t>
            </a:r>
            <a:r>
              <a:rPr lang="ru-RU" sz="3200" dirty="0" smtClean="0"/>
              <a:t>проверок;</a:t>
            </a:r>
          </a:p>
          <a:p>
            <a:pPr algn="just">
              <a:buFont typeface="Wingdings" pitchFamily="2" charset="2"/>
              <a:buChar char="q"/>
            </a:pPr>
            <a:r>
              <a:rPr lang="ru-RU" sz="3200" dirty="0" smtClean="0"/>
              <a:t>проверка учебных достижений в форме </a:t>
            </a:r>
            <a:r>
              <a:rPr lang="ru-RU" sz="3200" b="1" dirty="0" smtClean="0">
                <a:solidFill>
                  <a:srgbClr val="C00000"/>
                </a:solidFill>
              </a:rPr>
              <a:t>практической</a:t>
            </a:r>
            <a:r>
              <a:rPr lang="ru-RU" sz="3200" dirty="0" smtClean="0"/>
              <a:t> работы.</a:t>
            </a:r>
            <a:endParaRPr lang="ru-RU" sz="3200" dirty="0"/>
          </a:p>
          <a:p>
            <a:pPr>
              <a:buFont typeface="Wingdings" pitchFamily="2" charset="2"/>
              <a:buChar char="q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1768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Формы текущего контроля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781128"/>
          </a:xfrm>
        </p:spPr>
        <p:txBody>
          <a:bodyPr>
            <a:normAutofit/>
          </a:bodyPr>
          <a:lstStyle/>
          <a:p>
            <a:pPr algn="just"/>
            <a:r>
              <a:rPr lang="ru-RU" b="1" u="sng" dirty="0">
                <a:solidFill>
                  <a:srgbClr val="C00000"/>
                </a:solidFill>
              </a:rPr>
              <a:t>К </a:t>
            </a:r>
            <a:r>
              <a:rPr lang="ru-RU" b="1" u="sng" dirty="0" smtClean="0">
                <a:solidFill>
                  <a:srgbClr val="C00000"/>
                </a:solidFill>
              </a:rPr>
              <a:t>устной форме текущего контроля относятся</a:t>
            </a:r>
            <a:r>
              <a:rPr lang="ru-RU" b="1" u="sng" dirty="0">
                <a:solidFill>
                  <a:srgbClr val="C00000"/>
                </a:solidFill>
              </a:rPr>
              <a:t>: </a:t>
            </a:r>
            <a:r>
              <a:rPr lang="ru-RU" dirty="0"/>
              <a:t>выступления с докладами (сообщениями) по определенной учителем или самостоятельно выбранной теме; выразительное чтение (в том числе наизусть) или пересказ текстов; произнесение самостоятельно сочиненных речей, решение математических и иных задач в </a:t>
            </a:r>
            <a:r>
              <a:rPr lang="ru-RU" dirty="0" smtClean="0"/>
              <a:t>уме, </a:t>
            </a:r>
            <a:r>
              <a:rPr lang="ru-RU" smtClean="0"/>
              <a:t>доказательство теорем; </a:t>
            </a:r>
            <a:r>
              <a:rPr lang="ru-RU" dirty="0"/>
              <a:t>комментирование (анализ) ситуаций; разыгрывание сцен (диалогов) с другими участниками образовательного процесса; исполнение вокальных произведений; другие контрольные работы, выполняемые устно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194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Формы текущего контроля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069160"/>
          </a:xfrm>
        </p:spPr>
        <p:txBody>
          <a:bodyPr>
            <a:normAutofit/>
          </a:bodyPr>
          <a:lstStyle/>
          <a:p>
            <a:pPr algn="just"/>
            <a:r>
              <a:rPr lang="ru-RU" b="1" u="sng" dirty="0" smtClean="0">
                <a:solidFill>
                  <a:srgbClr val="C00000"/>
                </a:solidFill>
              </a:rPr>
              <a:t>К письменной </a:t>
            </a:r>
            <a:r>
              <a:rPr lang="ru-RU" b="1" u="sng" dirty="0">
                <a:solidFill>
                  <a:srgbClr val="C00000"/>
                </a:solidFill>
              </a:rPr>
              <a:t>форме текущего контроля </a:t>
            </a:r>
            <a:r>
              <a:rPr lang="ru-RU" b="1" u="sng" dirty="0" smtClean="0">
                <a:solidFill>
                  <a:srgbClr val="C00000"/>
                </a:solidFill>
              </a:rPr>
              <a:t>относятся: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/>
              <a:t>по русскому </a:t>
            </a:r>
            <a:r>
              <a:rPr lang="ru-RU" dirty="0" smtClean="0"/>
              <a:t>языку – диктанты</a:t>
            </a:r>
            <a:r>
              <a:rPr lang="ru-RU" dirty="0"/>
              <a:t>, изложение художественных и иных текстов, сочинение, тесты. По </a:t>
            </a:r>
            <a:r>
              <a:rPr lang="ru-RU" dirty="0" smtClean="0"/>
              <a:t>математике – решение </a:t>
            </a:r>
            <a:r>
              <a:rPr lang="ru-RU" dirty="0"/>
              <a:t>математических задач с записью решения. По </a:t>
            </a:r>
            <a:r>
              <a:rPr lang="ru-RU" dirty="0" smtClean="0"/>
              <a:t>литературе – </a:t>
            </a:r>
            <a:r>
              <a:rPr lang="ru-RU" dirty="0"/>
              <a:t>сочинение. По физике, химии – решение </a:t>
            </a:r>
            <a:r>
              <a:rPr lang="ru-RU" dirty="0" smtClean="0"/>
              <a:t>задач</a:t>
            </a:r>
            <a:r>
              <a:rPr lang="ru-RU" dirty="0"/>
              <a:t>. </a:t>
            </a:r>
          </a:p>
          <a:p>
            <a:pPr algn="just"/>
            <a:r>
              <a:rPr lang="ru-RU" b="1" u="sng" dirty="0" smtClean="0">
                <a:solidFill>
                  <a:srgbClr val="C00000"/>
                </a:solidFill>
              </a:rPr>
              <a:t>К проверке в форме практической работы </a:t>
            </a:r>
            <a:r>
              <a:rPr lang="ru-RU" b="1" u="sng" dirty="0">
                <a:solidFill>
                  <a:srgbClr val="C00000"/>
                </a:solidFill>
              </a:rPr>
              <a:t>относятся: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dirty="0"/>
              <a:t>проведение наблюдений; постановка лабораторных опытов (экспериментов); изготовление макетов (действующих моделей и т.д.); выполнение контрольных упражнений, нормативов по физической культуре.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06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текущего контроля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обязательно </a:t>
            </a:r>
            <a:r>
              <a:rPr lang="ru-RU" dirty="0" smtClean="0"/>
              <a:t>отмечаются в РП: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i="1" dirty="0" smtClean="0"/>
              <a:t>по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>
                <a:solidFill>
                  <a:srgbClr val="C00000"/>
                </a:solidFill>
              </a:rPr>
              <a:t>русскому языку </a:t>
            </a:r>
            <a:r>
              <a:rPr lang="ru-RU" i="1" dirty="0"/>
              <a:t>– </a:t>
            </a:r>
            <a:r>
              <a:rPr lang="ru-RU" dirty="0"/>
              <a:t>контрольные работы (диктант и грамматическое задание), диктанты, сочинения, изложения, уроки развития речи;</a:t>
            </a:r>
          </a:p>
          <a:p>
            <a:pPr lvl="0"/>
            <a:r>
              <a:rPr lang="ru-RU" i="1" dirty="0"/>
              <a:t>по литературе –</a:t>
            </a:r>
            <a:r>
              <a:rPr lang="ru-RU" dirty="0"/>
              <a:t> сочинения, уроки развития речи и внеклассного чтения;</a:t>
            </a:r>
          </a:p>
          <a:p>
            <a:pPr lvl="0"/>
            <a:r>
              <a:rPr lang="ru-RU" i="1" dirty="0"/>
              <a:t>по</a:t>
            </a:r>
            <a:r>
              <a:rPr lang="ru-RU" i="1" dirty="0">
                <a:solidFill>
                  <a:srgbClr val="C00000"/>
                </a:solidFill>
              </a:rPr>
              <a:t> математике </a:t>
            </a:r>
            <a:r>
              <a:rPr lang="ru-RU" i="1" dirty="0"/>
              <a:t>–</a:t>
            </a:r>
            <a:r>
              <a:rPr lang="ru-RU" dirty="0"/>
              <a:t> контрольные и самостоятельные работы, тесты;</a:t>
            </a:r>
          </a:p>
          <a:p>
            <a:pPr lvl="0"/>
            <a:r>
              <a:rPr lang="ru-RU" i="1" dirty="0"/>
              <a:t>по </a:t>
            </a:r>
            <a:r>
              <a:rPr lang="ru-RU" i="1" dirty="0">
                <a:solidFill>
                  <a:srgbClr val="C00000"/>
                </a:solidFill>
              </a:rPr>
              <a:t>физике, химии, биологии </a:t>
            </a:r>
            <a:r>
              <a:rPr lang="ru-RU" i="1" dirty="0"/>
              <a:t>–</a:t>
            </a:r>
            <a:r>
              <a:rPr lang="ru-RU" dirty="0"/>
              <a:t> контрольные и лабораторные работы, тесты;</a:t>
            </a:r>
          </a:p>
          <a:p>
            <a:pPr lvl="0"/>
            <a:r>
              <a:rPr lang="ru-RU" i="1" dirty="0"/>
              <a:t>по </a:t>
            </a:r>
            <a:r>
              <a:rPr lang="ru-RU" i="1" dirty="0">
                <a:solidFill>
                  <a:srgbClr val="C00000"/>
                </a:solidFill>
              </a:rPr>
              <a:t>географии</a:t>
            </a:r>
            <a:r>
              <a:rPr lang="ru-RU" i="1" dirty="0"/>
              <a:t> –</a:t>
            </a:r>
            <a:r>
              <a:rPr lang="ru-RU" dirty="0"/>
              <a:t> контрольные и практические работы;</a:t>
            </a:r>
          </a:p>
          <a:p>
            <a:pPr lvl="0"/>
            <a:r>
              <a:rPr lang="ru-RU" i="1" dirty="0"/>
              <a:t>по </a:t>
            </a:r>
            <a:r>
              <a:rPr lang="ru-RU" i="1" dirty="0">
                <a:solidFill>
                  <a:srgbClr val="C00000"/>
                </a:solidFill>
              </a:rPr>
              <a:t>истории, обществознанию </a:t>
            </a:r>
            <a:r>
              <a:rPr lang="ru-RU" i="1" dirty="0"/>
              <a:t>–</a:t>
            </a:r>
            <a:r>
              <a:rPr lang="ru-RU" dirty="0"/>
              <a:t> контрольные срезы знаний, тесты;</a:t>
            </a:r>
          </a:p>
          <a:p>
            <a:pPr lvl="0"/>
            <a:r>
              <a:rPr lang="ru-RU" i="1" dirty="0"/>
              <a:t>по </a:t>
            </a:r>
            <a:r>
              <a:rPr lang="ru-RU" i="1" dirty="0">
                <a:solidFill>
                  <a:srgbClr val="C00000"/>
                </a:solidFill>
              </a:rPr>
              <a:t>иностранному языку </a:t>
            </a:r>
            <a:r>
              <a:rPr lang="ru-RU" i="1" dirty="0"/>
              <a:t>–</a:t>
            </a:r>
            <a:r>
              <a:rPr lang="ru-RU" dirty="0"/>
              <a:t> контрольные работы, тесты;</a:t>
            </a:r>
          </a:p>
          <a:p>
            <a:pPr lvl="0"/>
            <a:r>
              <a:rPr lang="ru-RU" i="1" dirty="0"/>
              <a:t>по </a:t>
            </a:r>
            <a:r>
              <a:rPr lang="ru-RU" i="1" dirty="0">
                <a:solidFill>
                  <a:srgbClr val="C00000"/>
                </a:solidFill>
              </a:rPr>
              <a:t>ОБЖ</a:t>
            </a:r>
            <a:r>
              <a:rPr lang="ru-RU" i="1" dirty="0"/>
              <a:t> –</a:t>
            </a:r>
            <a:r>
              <a:rPr lang="ru-RU" dirty="0"/>
              <a:t> контрольные и практические работы, тесты;</a:t>
            </a:r>
          </a:p>
          <a:p>
            <a:pPr lvl="0"/>
            <a:r>
              <a:rPr lang="ru-RU" i="1" dirty="0"/>
              <a:t>по </a:t>
            </a:r>
            <a:r>
              <a:rPr lang="ru-RU" i="1" dirty="0">
                <a:solidFill>
                  <a:srgbClr val="C00000"/>
                </a:solidFill>
              </a:rPr>
              <a:t>МХК</a:t>
            </a:r>
            <a:r>
              <a:rPr lang="ru-RU" i="1" dirty="0"/>
              <a:t> –</a:t>
            </a:r>
            <a:r>
              <a:rPr lang="ru-RU" dirty="0"/>
              <a:t> практические работы и контрольные срезы знаний;</a:t>
            </a:r>
          </a:p>
          <a:p>
            <a:pPr lvl="0"/>
            <a:r>
              <a:rPr lang="ru-RU" i="1" dirty="0"/>
              <a:t>по </a:t>
            </a:r>
            <a:r>
              <a:rPr lang="ru-RU" i="1" dirty="0">
                <a:solidFill>
                  <a:srgbClr val="C00000"/>
                </a:solidFill>
              </a:rPr>
              <a:t>физической культуре </a:t>
            </a:r>
            <a:r>
              <a:rPr lang="ru-RU" i="1" dirty="0"/>
              <a:t>–</a:t>
            </a:r>
            <a:r>
              <a:rPr lang="ru-RU" dirty="0"/>
              <a:t> нормативы  физической подготовленности учащихся;</a:t>
            </a:r>
          </a:p>
          <a:p>
            <a:pPr lvl="0"/>
            <a:r>
              <a:rPr lang="ru-RU" i="1" dirty="0"/>
              <a:t>по </a:t>
            </a:r>
            <a:r>
              <a:rPr lang="ru-RU" i="1" dirty="0">
                <a:solidFill>
                  <a:srgbClr val="C00000"/>
                </a:solidFill>
              </a:rPr>
              <a:t>технологии</a:t>
            </a:r>
            <a:r>
              <a:rPr lang="ru-RU" i="1" dirty="0"/>
              <a:t> </a:t>
            </a:r>
            <a:r>
              <a:rPr lang="ru-RU" dirty="0"/>
              <a:t>– практические работы;</a:t>
            </a:r>
          </a:p>
          <a:p>
            <a:pPr lvl="0"/>
            <a:r>
              <a:rPr lang="ru-RU" i="1" dirty="0"/>
              <a:t>по </a:t>
            </a:r>
            <a:r>
              <a:rPr lang="ru-RU" i="1" dirty="0">
                <a:solidFill>
                  <a:srgbClr val="C00000"/>
                </a:solidFill>
              </a:rPr>
              <a:t>информатике</a:t>
            </a:r>
            <a:r>
              <a:rPr lang="ru-RU" i="1" dirty="0"/>
              <a:t> –</a:t>
            </a:r>
            <a:r>
              <a:rPr lang="ru-RU" dirty="0"/>
              <a:t> контрольные срезы знаний, тесты.</a:t>
            </a:r>
          </a:p>
          <a:p>
            <a:r>
              <a:rPr lang="ru-RU" dirty="0"/>
              <a:t>другое (по выбору педагога).</a:t>
            </a:r>
          </a:p>
        </p:txBody>
      </p:sp>
    </p:spTree>
    <p:extLst>
      <p:ext uri="{BB962C8B-B14F-4D97-AF65-F5344CB8AC3E}">
        <p14:creationId xmlns:p14="http://schemas.microsoft.com/office/powerpoint/2010/main" val="352676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Формы текущего контроля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обязательно </a:t>
            </a:r>
            <a:r>
              <a:rPr lang="ru-RU" dirty="0" smtClean="0"/>
              <a:t>отмечаются </a:t>
            </a:r>
            <a:r>
              <a:rPr lang="ru-RU" dirty="0"/>
              <a:t>в </a:t>
            </a:r>
            <a:r>
              <a:rPr lang="ru-RU" dirty="0" smtClean="0"/>
              <a:t>РП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u="sng" dirty="0" smtClean="0">
                <a:solidFill>
                  <a:srgbClr val="C00000"/>
                </a:solidFill>
              </a:rPr>
              <a:t>В аннотации и Пояснительной записке: </a:t>
            </a:r>
            <a:r>
              <a:rPr lang="ru-RU" dirty="0" smtClean="0"/>
              <a:t>Программа </a:t>
            </a:r>
            <a:r>
              <a:rPr lang="ru-RU" dirty="0"/>
              <a:t>рассчитана на 170 часов (5 ч. в </a:t>
            </a:r>
            <a:r>
              <a:rPr lang="ru-RU" dirty="0" err="1"/>
              <a:t>нед</a:t>
            </a:r>
            <a:r>
              <a:rPr lang="ru-RU" dirty="0"/>
              <a:t>. х 34 </a:t>
            </a:r>
            <a:r>
              <a:rPr lang="ru-RU" dirty="0" err="1"/>
              <a:t>нед</a:t>
            </a:r>
            <a:r>
              <a:rPr lang="ru-RU" dirty="0"/>
              <a:t>.), из них на контрольные работы и тесты – 9 часов, на развитие речи – 24 часа, словарных диктантов – 9</a:t>
            </a:r>
            <a:r>
              <a:rPr lang="ru-RU" dirty="0" smtClean="0"/>
              <a:t>.</a:t>
            </a:r>
          </a:p>
          <a:p>
            <a:pPr algn="just"/>
            <a:r>
              <a:rPr lang="ru-RU" u="sng" dirty="0" smtClean="0">
                <a:solidFill>
                  <a:srgbClr val="C00000"/>
                </a:solidFill>
              </a:rPr>
              <a:t>В КТП </a:t>
            </a:r>
            <a:r>
              <a:rPr lang="ru-RU" dirty="0" smtClean="0"/>
              <a:t>отмечены </a:t>
            </a:r>
            <a:r>
              <a:rPr lang="ru-RU" dirty="0" err="1" smtClean="0"/>
              <a:t>Кр</a:t>
            </a:r>
            <a:r>
              <a:rPr lang="ru-RU" dirty="0" smtClean="0"/>
              <a:t>, </a:t>
            </a:r>
            <a:r>
              <a:rPr lang="ru-RU" dirty="0" err="1" smtClean="0"/>
              <a:t>Рр</a:t>
            </a:r>
            <a:r>
              <a:rPr lang="ru-RU" dirty="0" smtClean="0"/>
              <a:t>, </a:t>
            </a:r>
            <a:r>
              <a:rPr lang="ru-RU" dirty="0" err="1" smtClean="0"/>
              <a:t>Сд</a:t>
            </a:r>
            <a:r>
              <a:rPr lang="ru-RU" dirty="0" smtClean="0"/>
              <a:t> и т.д.</a:t>
            </a:r>
          </a:p>
          <a:p>
            <a:pPr marL="0" indent="0" algn="just">
              <a:buNone/>
            </a:pPr>
            <a:r>
              <a:rPr lang="ru-RU" dirty="0" smtClean="0"/>
              <a:t>-------------------------------------------------------------------------------</a:t>
            </a:r>
          </a:p>
          <a:p>
            <a:pPr algn="just"/>
            <a:r>
              <a:rPr lang="ru-RU" u="sng" dirty="0" smtClean="0">
                <a:solidFill>
                  <a:srgbClr val="C00000"/>
                </a:solidFill>
              </a:rPr>
              <a:t>В </a:t>
            </a:r>
            <a:r>
              <a:rPr lang="ru-RU" u="sng" dirty="0">
                <a:solidFill>
                  <a:srgbClr val="C00000"/>
                </a:solidFill>
              </a:rPr>
              <a:t>аннотации и Пояснительной </a:t>
            </a:r>
            <a:r>
              <a:rPr lang="ru-RU" u="sng" dirty="0" smtClean="0">
                <a:solidFill>
                  <a:srgbClr val="C00000"/>
                </a:solidFill>
              </a:rPr>
              <a:t>записке: </a:t>
            </a:r>
            <a:r>
              <a:rPr lang="ru-RU" dirty="0" smtClean="0"/>
              <a:t>Программа </a:t>
            </a:r>
            <a:r>
              <a:rPr lang="ru-RU" dirty="0"/>
              <a:t>рассчитана на 68 часов (2 ч. в </a:t>
            </a:r>
            <a:r>
              <a:rPr lang="ru-RU" dirty="0" err="1"/>
              <a:t>нед</a:t>
            </a:r>
            <a:r>
              <a:rPr lang="ru-RU" dirty="0"/>
              <a:t>. х 34 </a:t>
            </a:r>
            <a:r>
              <a:rPr lang="ru-RU" dirty="0" err="1"/>
              <a:t>нед</a:t>
            </a:r>
            <a:r>
              <a:rPr lang="ru-RU" dirty="0"/>
              <a:t>.), из них на контрольные работы – 2 часа, на развитие речи – 8 часов, внеклассное чтение – </a:t>
            </a:r>
            <a:r>
              <a:rPr lang="ru-RU" dirty="0" smtClean="0"/>
              <a:t>8 часов. </a:t>
            </a:r>
          </a:p>
          <a:p>
            <a:pPr algn="just"/>
            <a:r>
              <a:rPr lang="ru-RU" u="sng" dirty="0" smtClean="0">
                <a:solidFill>
                  <a:srgbClr val="C00000"/>
                </a:solidFill>
              </a:rPr>
              <a:t>В КТП </a:t>
            </a:r>
            <a:r>
              <a:rPr lang="ru-RU" dirty="0" smtClean="0"/>
              <a:t>отмечены </a:t>
            </a:r>
            <a:r>
              <a:rPr lang="ru-RU" dirty="0" err="1" smtClean="0"/>
              <a:t>Рр</a:t>
            </a:r>
            <a:r>
              <a:rPr lang="ru-RU" dirty="0" smtClean="0"/>
              <a:t>, </a:t>
            </a:r>
            <a:r>
              <a:rPr lang="ru-RU" dirty="0" err="1" smtClean="0"/>
              <a:t>Вч</a:t>
            </a:r>
            <a:r>
              <a:rPr lang="ru-RU" dirty="0" smtClean="0"/>
              <a:t> и т.д.</a:t>
            </a:r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988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Текущий </a:t>
            </a:r>
            <a:r>
              <a:rPr lang="ru-RU" dirty="0"/>
              <a:t>контроль успеваемости обучающихся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2.7.6.	Проведение текущего контроля с выставлением неудовлетворительной отметки не </a:t>
            </a:r>
            <a:r>
              <a:rPr lang="ru-RU" dirty="0" smtClean="0">
                <a:solidFill>
                  <a:srgbClr val="C00000"/>
                </a:solidFill>
              </a:rPr>
              <a:t>допускается</a:t>
            </a:r>
            <a:r>
              <a:rPr lang="ru-RU" dirty="0">
                <a:solidFill>
                  <a:srgbClr val="C00000"/>
                </a:solidFill>
              </a:rPr>
              <a:t>: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после </a:t>
            </a:r>
            <a:r>
              <a:rPr lang="ru-RU" dirty="0"/>
              <a:t>длительного пропуска занятий учащимся по болезни в течение двух недель;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в </a:t>
            </a:r>
            <a:r>
              <a:rPr lang="ru-RU" dirty="0"/>
              <a:t>начале учебного года учащимся, переведенным на новый уровень общего образования (2</a:t>
            </a:r>
            <a:r>
              <a:rPr lang="ru-RU" dirty="0" smtClean="0"/>
              <a:t>, 5, 10 классы) </a:t>
            </a:r>
            <a:r>
              <a:rPr lang="ru-RU" dirty="0"/>
              <a:t>в течение недели;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при </a:t>
            </a:r>
            <a:r>
              <a:rPr lang="ru-RU" dirty="0"/>
              <a:t>изучении нового предмета в течение двух недель;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на </a:t>
            </a:r>
            <a:r>
              <a:rPr lang="ru-RU" dirty="0"/>
              <a:t>первых двух уроках после каникул.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614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424</TotalTime>
  <Words>1733</Words>
  <Application>Microsoft Office PowerPoint</Application>
  <PresentationFormat>Экран (4:3)</PresentationFormat>
  <Paragraphs>273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Ясность</vt:lpstr>
      <vt:lpstr>Формы, периодичность и порядок текущего контроля успеваемости и промежуточной аттестации обучающихся</vt:lpstr>
      <vt:lpstr>Положение о формах, периодичности, порядке текущего контроля успеваемости и промежуточной аттестации обучающихся МБОУ «Северский лицей»</vt:lpstr>
      <vt:lpstr>Презентация PowerPoint</vt:lpstr>
      <vt:lpstr>Формы текущего контроля </vt:lpstr>
      <vt:lpstr>Формы текущего контроля </vt:lpstr>
      <vt:lpstr>Формы текущего контроля </vt:lpstr>
      <vt:lpstr>Формы текущего контроля обязательно отмечаются в РП:</vt:lpstr>
      <vt:lpstr>Формы текущего контроля обязательно отмечаются в РП:</vt:lpstr>
      <vt:lpstr>Текущий контроль успеваемости обучающихся</vt:lpstr>
      <vt:lpstr>Текущий контроль и промежуточная аттестация по периодам обучения</vt:lpstr>
      <vt:lpstr>Статья 58. Промежуточная аттестация обучающихся</vt:lpstr>
      <vt:lpstr>Статья 58. Промежуточная аттестация обучающихся</vt:lpstr>
      <vt:lpstr>Статья 58. Промежуточная аттестация обучающихся</vt:lpstr>
      <vt:lpstr>Промежуточная аттестация – это </vt:lpstr>
      <vt:lpstr>Промежуточная аттестация подразделяется </vt:lpstr>
      <vt:lpstr>Формы промежуточной аттестации отмечаются в РП:</vt:lpstr>
      <vt:lpstr>Результаты текущего контроля и промежуточной аттестации отражаются </vt:lpstr>
      <vt:lpstr>Результаты освоения обучающимися образовательных программ в 2017-2018 учебном году (по итогам мониторингов внутренней системы оценки качества образования, далее ВСОКО)*</vt:lpstr>
      <vt:lpstr>Результаты освоения обучающимися образовательных программ в 2017-2018 учебном году (по итогам мониторингов внутренней системы оценки качества образования, далее ВСОКО)*</vt:lpstr>
      <vt:lpstr>Состояние преподавания в I п/г</vt:lpstr>
      <vt:lpstr>Презентация PowerPoint</vt:lpstr>
      <vt:lpstr>Текущий контроль</vt:lpstr>
      <vt:lpstr>Текущий контроль</vt:lpstr>
      <vt:lpstr>Презентация PowerPoint</vt:lpstr>
      <vt:lpstr>Презентация PowerPoint</vt:lpstr>
      <vt:lpstr>Динамика индивидуальных образовательных результатов обучающихся по годам*</vt:lpstr>
      <vt:lpstr>Текущий контроль</vt:lpstr>
      <vt:lpstr>Решение педагогического совета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Формы, периодичность и порядок текущего контроля успеваемости и промежуточной аттестации обучающихся</dc:title>
  <dc:creator>User</dc:creator>
  <cp:lastModifiedBy>User</cp:lastModifiedBy>
  <cp:revision>59</cp:revision>
  <dcterms:created xsi:type="dcterms:W3CDTF">2017-11-17T06:59:13Z</dcterms:created>
  <dcterms:modified xsi:type="dcterms:W3CDTF">2017-11-20T09:04:55Z</dcterms:modified>
</cp:coreProperties>
</file>